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9"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4"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9CB11E2-7F2F-40C8-89CA-4E549386A1B6}" type="datetimeFigureOut">
              <a:rPr lang="en-CA" smtClean="0"/>
              <a:t>14-11-26</a:t>
            </a:fld>
            <a:endParaRPr lang="en-CA" dirty="0"/>
          </a:p>
        </p:txBody>
      </p:sp>
      <p:sp>
        <p:nvSpPr>
          <p:cNvPr id="17" name="Slide Number Placeholder 16"/>
          <p:cNvSpPr>
            <a:spLocks noGrp="1"/>
          </p:cNvSpPr>
          <p:nvPr>
            <p:ph type="sldNum" sz="quarter" idx="11"/>
          </p:nvPr>
        </p:nvSpPr>
        <p:spPr/>
        <p:txBody>
          <a:bodyPr/>
          <a:lstStyle/>
          <a:p>
            <a:fld id="{BED84CD8-4622-4132-858C-E3A20EA534BC}" type="slidenum">
              <a:rPr lang="en-CA" smtClean="0"/>
              <a:t>‹#›</a:t>
            </a:fld>
            <a:endParaRPr lang="en-CA" dirty="0"/>
          </a:p>
        </p:txBody>
      </p:sp>
      <p:sp>
        <p:nvSpPr>
          <p:cNvPr id="19" name="Footer Placeholder 18"/>
          <p:cNvSpPr>
            <a:spLocks noGrp="1"/>
          </p:cNvSpPr>
          <p:nvPr>
            <p:ph type="ftr"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B11E2-7F2F-40C8-89CA-4E549386A1B6}" type="datetimeFigureOut">
              <a:rPr lang="en-CA" smtClean="0"/>
              <a:t>14-11-26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D84CD8-4622-4132-858C-E3A20EA534BC}"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B11E2-7F2F-40C8-89CA-4E549386A1B6}" type="datetimeFigureOut">
              <a:rPr lang="en-CA" smtClean="0"/>
              <a:t>14-11-26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D84CD8-4622-4132-858C-E3A20EA534BC}" type="slidenum">
              <a:rPr lang="en-CA" smtClean="0"/>
              <a:t>‹#›</a:t>
            </a:fld>
            <a:endParaRPr lang="en-CA"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9CB11E2-7F2F-40C8-89CA-4E549386A1B6}" type="datetimeFigureOut">
              <a:rPr lang="en-CA" smtClean="0"/>
              <a:t>14-11-26</a:t>
            </a:fld>
            <a:endParaRPr lang="en-CA" dirty="0"/>
          </a:p>
        </p:txBody>
      </p:sp>
      <p:sp>
        <p:nvSpPr>
          <p:cNvPr id="12" name="Slide Number Placeholder 11"/>
          <p:cNvSpPr>
            <a:spLocks noGrp="1"/>
          </p:cNvSpPr>
          <p:nvPr>
            <p:ph type="sldNum" sz="quarter" idx="15"/>
          </p:nvPr>
        </p:nvSpPr>
        <p:spPr/>
        <p:txBody>
          <a:bodyPr/>
          <a:lstStyle/>
          <a:p>
            <a:fld id="{BED84CD8-4622-4132-858C-E3A20EA534BC}" type="slidenum">
              <a:rPr lang="en-CA" smtClean="0"/>
              <a:t>‹#›</a:t>
            </a:fld>
            <a:endParaRPr lang="en-CA" dirty="0"/>
          </a:p>
        </p:txBody>
      </p:sp>
      <p:sp>
        <p:nvSpPr>
          <p:cNvPr id="13" name="Footer Placeholder 12"/>
          <p:cNvSpPr>
            <a:spLocks noGrp="1"/>
          </p:cNvSpPr>
          <p:nvPr>
            <p:ph type="ftr" sz="quarter" idx="16"/>
          </p:nvPr>
        </p:nvSpPr>
        <p:spPr/>
        <p:txBody>
          <a:body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9CB11E2-7F2F-40C8-89CA-4E549386A1B6}" type="datetimeFigureOut">
              <a:rPr lang="en-CA" smtClean="0"/>
              <a:t>14-11-26</a:t>
            </a:fld>
            <a:endParaRPr lang="en-CA" dirty="0"/>
          </a:p>
        </p:txBody>
      </p:sp>
      <p:sp>
        <p:nvSpPr>
          <p:cNvPr id="14" name="Slide Number Placeholder 13"/>
          <p:cNvSpPr>
            <a:spLocks noGrp="1"/>
          </p:cNvSpPr>
          <p:nvPr>
            <p:ph type="sldNum" sz="quarter" idx="11"/>
          </p:nvPr>
        </p:nvSpPr>
        <p:spPr/>
        <p:txBody>
          <a:bodyPr/>
          <a:lstStyle/>
          <a:p>
            <a:fld id="{BED84CD8-4622-4132-858C-E3A20EA534BC}" type="slidenum">
              <a:rPr lang="en-CA" smtClean="0"/>
              <a:t>‹#›</a:t>
            </a:fld>
            <a:endParaRPr lang="en-CA" dirty="0"/>
          </a:p>
        </p:txBody>
      </p:sp>
      <p:sp>
        <p:nvSpPr>
          <p:cNvPr id="15" name="Footer Placeholder 14"/>
          <p:cNvSpPr>
            <a:spLocks noGrp="1"/>
          </p:cNvSpPr>
          <p:nvPr>
            <p:ph type="ftr" sz="quarter" idx="12"/>
          </p:nvPr>
        </p:nvSpPr>
        <p:spPr/>
        <p:txBody>
          <a:bodyPr/>
          <a:lstStyle/>
          <a:p>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9CB11E2-7F2F-40C8-89CA-4E549386A1B6}" type="datetimeFigureOut">
              <a:rPr lang="en-CA" smtClean="0"/>
              <a:t>14-11-26</a:t>
            </a:fld>
            <a:endParaRPr lang="en-CA" dirty="0"/>
          </a:p>
        </p:txBody>
      </p:sp>
      <p:sp>
        <p:nvSpPr>
          <p:cNvPr id="12" name="Slide Number Placeholder 11"/>
          <p:cNvSpPr>
            <a:spLocks noGrp="1"/>
          </p:cNvSpPr>
          <p:nvPr>
            <p:ph type="sldNum" sz="quarter" idx="16"/>
          </p:nvPr>
        </p:nvSpPr>
        <p:spPr/>
        <p:txBody>
          <a:bodyPr/>
          <a:lstStyle/>
          <a:p>
            <a:fld id="{BED84CD8-4622-4132-858C-E3A20EA534BC}" type="slidenum">
              <a:rPr lang="en-CA" smtClean="0"/>
              <a:t>‹#›</a:t>
            </a:fld>
            <a:endParaRPr lang="en-CA" dirty="0"/>
          </a:p>
        </p:txBody>
      </p:sp>
      <p:sp>
        <p:nvSpPr>
          <p:cNvPr id="13" name="Footer Placeholder 12"/>
          <p:cNvSpPr>
            <a:spLocks noGrp="1"/>
          </p:cNvSpPr>
          <p:nvPr>
            <p:ph type="ftr" sz="quarter" idx="17"/>
          </p:nvPr>
        </p:nvSpPr>
        <p:spPr/>
        <p:txBody>
          <a:bodyPr/>
          <a:lstStyle/>
          <a:p>
            <a:endParaRPr lang="en-CA"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9CB11E2-7F2F-40C8-89CA-4E549386A1B6}" type="datetimeFigureOut">
              <a:rPr lang="en-CA" smtClean="0"/>
              <a:t>14-11-26</a:t>
            </a:fld>
            <a:endParaRPr lang="en-CA" dirty="0"/>
          </a:p>
        </p:txBody>
      </p:sp>
      <p:sp>
        <p:nvSpPr>
          <p:cNvPr id="12" name="Slide Number Placeholder 11"/>
          <p:cNvSpPr>
            <a:spLocks noGrp="1"/>
          </p:cNvSpPr>
          <p:nvPr>
            <p:ph type="sldNum" sz="quarter" idx="17"/>
          </p:nvPr>
        </p:nvSpPr>
        <p:spPr/>
        <p:txBody>
          <a:bodyPr/>
          <a:lstStyle/>
          <a:p>
            <a:fld id="{BED84CD8-4622-4132-858C-E3A20EA534BC}" type="slidenum">
              <a:rPr lang="en-CA" smtClean="0"/>
              <a:t>‹#›</a:t>
            </a:fld>
            <a:endParaRPr lang="en-CA" dirty="0"/>
          </a:p>
        </p:txBody>
      </p:sp>
      <p:sp>
        <p:nvSpPr>
          <p:cNvPr id="13" name="Footer Placeholder 12"/>
          <p:cNvSpPr>
            <a:spLocks noGrp="1"/>
          </p:cNvSpPr>
          <p:nvPr>
            <p:ph type="ftr" sz="quarter" idx="18"/>
          </p:nvPr>
        </p:nvSpPr>
        <p:spPr/>
        <p:txBody>
          <a:bodyPr/>
          <a:lstStyle/>
          <a:p>
            <a:endParaRPr lang="en-CA"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9CB11E2-7F2F-40C8-89CA-4E549386A1B6}" type="datetimeFigureOut">
              <a:rPr lang="en-CA" smtClean="0"/>
              <a:t>14-11-26</a:t>
            </a:fld>
            <a:endParaRPr lang="en-CA" dirty="0"/>
          </a:p>
        </p:txBody>
      </p:sp>
      <p:sp>
        <p:nvSpPr>
          <p:cNvPr id="16" name="Slide Number Placeholder 15"/>
          <p:cNvSpPr>
            <a:spLocks noGrp="1"/>
          </p:cNvSpPr>
          <p:nvPr>
            <p:ph type="sldNum" sz="quarter" idx="11"/>
          </p:nvPr>
        </p:nvSpPr>
        <p:spPr/>
        <p:txBody>
          <a:bodyPr/>
          <a:lstStyle/>
          <a:p>
            <a:fld id="{BED84CD8-4622-4132-858C-E3A20EA534BC}" type="slidenum">
              <a:rPr lang="en-CA" smtClean="0"/>
              <a:t>‹#›</a:t>
            </a:fld>
            <a:endParaRPr lang="en-CA" dirty="0"/>
          </a:p>
        </p:txBody>
      </p:sp>
      <p:sp>
        <p:nvSpPr>
          <p:cNvPr id="17" name="Footer Placeholder 16"/>
          <p:cNvSpPr>
            <a:spLocks noGrp="1"/>
          </p:cNvSpPr>
          <p:nvPr>
            <p:ph type="ftr" sz="quarter" idx="12"/>
          </p:nvPr>
        </p:nvSpPr>
        <p:spPr/>
        <p:txBody>
          <a:bodyPr/>
          <a:lstStyle/>
          <a:p>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CB11E2-7F2F-40C8-89CA-4E549386A1B6}" type="datetimeFigureOut">
              <a:rPr lang="en-CA" smtClean="0"/>
              <a:t>14-11-26</a:t>
            </a:fld>
            <a:endParaRPr lang="en-CA" dirty="0"/>
          </a:p>
        </p:txBody>
      </p:sp>
      <p:sp>
        <p:nvSpPr>
          <p:cNvPr id="8" name="Slide Number Placeholder 7"/>
          <p:cNvSpPr>
            <a:spLocks noGrp="1"/>
          </p:cNvSpPr>
          <p:nvPr>
            <p:ph type="sldNum" sz="quarter" idx="11"/>
          </p:nvPr>
        </p:nvSpPr>
        <p:spPr/>
        <p:txBody>
          <a:bodyPr/>
          <a:lstStyle/>
          <a:p>
            <a:fld id="{BED84CD8-4622-4132-858C-E3A20EA534BC}" type="slidenum">
              <a:rPr lang="en-CA" smtClean="0"/>
              <a:t>‹#›</a:t>
            </a:fld>
            <a:endParaRPr lang="en-CA" dirty="0"/>
          </a:p>
        </p:txBody>
      </p:sp>
      <p:sp>
        <p:nvSpPr>
          <p:cNvPr id="9" name="Footer Placeholder 8"/>
          <p:cNvSpPr>
            <a:spLocks noGrp="1"/>
          </p:cNvSpPr>
          <p:nvPr>
            <p:ph type="ftr" sz="quarter" idx="12"/>
          </p:nvPr>
        </p:nvSpPr>
        <p:spPr/>
        <p:txBody>
          <a:bodyPr/>
          <a:lstStyle/>
          <a:p>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9CB11E2-7F2F-40C8-89CA-4E549386A1B6}" type="datetimeFigureOut">
              <a:rPr lang="en-CA" smtClean="0"/>
              <a:t>14-11-26</a:t>
            </a:fld>
            <a:endParaRPr lang="en-CA" dirty="0"/>
          </a:p>
        </p:txBody>
      </p:sp>
      <p:sp>
        <p:nvSpPr>
          <p:cNvPr id="19" name="Slide Number Placeholder 18"/>
          <p:cNvSpPr>
            <a:spLocks noGrp="1"/>
          </p:cNvSpPr>
          <p:nvPr>
            <p:ph type="sldNum" sz="quarter" idx="16"/>
          </p:nvPr>
        </p:nvSpPr>
        <p:spPr/>
        <p:txBody>
          <a:bodyPr/>
          <a:lstStyle/>
          <a:p>
            <a:fld id="{BED84CD8-4622-4132-858C-E3A20EA534BC}" type="slidenum">
              <a:rPr lang="en-CA" smtClean="0"/>
              <a:t>‹#›</a:t>
            </a:fld>
            <a:endParaRPr lang="en-CA" dirty="0"/>
          </a:p>
        </p:txBody>
      </p:sp>
      <p:sp>
        <p:nvSpPr>
          <p:cNvPr id="23" name="Footer Placeholder 22"/>
          <p:cNvSpPr>
            <a:spLocks noGrp="1"/>
          </p:cNvSpPr>
          <p:nvPr>
            <p:ph type="ftr" sz="quarter" idx="17"/>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9CB11E2-7F2F-40C8-89CA-4E549386A1B6}" type="datetimeFigureOut">
              <a:rPr lang="en-CA" smtClean="0"/>
              <a:t>14-11-26</a:t>
            </a:fld>
            <a:endParaRPr lang="en-CA" dirty="0"/>
          </a:p>
        </p:txBody>
      </p:sp>
      <p:sp>
        <p:nvSpPr>
          <p:cNvPr id="14" name="Slide Number Placeholder 13"/>
          <p:cNvSpPr>
            <a:spLocks noGrp="1"/>
          </p:cNvSpPr>
          <p:nvPr>
            <p:ph type="sldNum" sz="quarter" idx="15"/>
          </p:nvPr>
        </p:nvSpPr>
        <p:spPr>
          <a:xfrm>
            <a:off x="4038600" y="6172200"/>
            <a:ext cx="1066800" cy="304800"/>
          </a:xfrm>
        </p:spPr>
        <p:txBody>
          <a:bodyPr/>
          <a:lstStyle/>
          <a:p>
            <a:fld id="{BED84CD8-4622-4132-858C-E3A20EA534BC}" type="slidenum">
              <a:rPr lang="en-CA" smtClean="0"/>
              <a:t>‹#›</a:t>
            </a:fld>
            <a:endParaRPr lang="en-CA" dirty="0"/>
          </a:p>
        </p:txBody>
      </p:sp>
      <p:sp>
        <p:nvSpPr>
          <p:cNvPr id="15" name="Footer Placeholder 14"/>
          <p:cNvSpPr>
            <a:spLocks noGrp="1"/>
          </p:cNvSpPr>
          <p:nvPr>
            <p:ph type="ftr" sz="quarter" idx="16"/>
          </p:nvPr>
        </p:nvSpPr>
        <p:spPr>
          <a:xfrm>
            <a:off x="1447800" y="6486525"/>
            <a:ext cx="6248400" cy="292100"/>
          </a:xfrm>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9CB11E2-7F2F-40C8-89CA-4E549386A1B6}" type="datetimeFigureOut">
              <a:rPr lang="en-CA" smtClean="0"/>
              <a:t>14-11-26</a:t>
            </a:fld>
            <a:endParaRPr lang="en-CA"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CA"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ED84CD8-4622-4132-858C-E3A20EA534BC}" type="slidenum">
              <a:rPr lang="en-CA" smtClean="0"/>
              <a:t>‹#›</a:t>
            </a:fld>
            <a:endParaRPr lang="en-CA"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9712" y="476672"/>
            <a:ext cx="5328592" cy="1296144"/>
          </a:xfrm>
        </p:spPr>
        <p:txBody>
          <a:bodyPr>
            <a:normAutofit/>
          </a:bodyPr>
          <a:lstStyle/>
          <a:p>
            <a:r>
              <a:rPr lang="en-CA" b="0" dirty="0" smtClean="0">
                <a:latin typeface="Algerian" panose="04020705040A02060702" pitchFamily="82" charset="0"/>
              </a:rPr>
              <a:t>Reflections of the Journey</a:t>
            </a:r>
            <a:br>
              <a:rPr lang="en-CA" b="0" dirty="0" smtClean="0">
                <a:latin typeface="Algerian" panose="04020705040A02060702" pitchFamily="82" charset="0"/>
              </a:rPr>
            </a:br>
            <a:r>
              <a:rPr lang="en-CA" b="0" dirty="0" smtClean="0">
                <a:latin typeface="Algerian" panose="04020705040A02060702" pitchFamily="82" charset="0"/>
              </a:rPr>
              <a:t>Special Education Part 1</a:t>
            </a:r>
            <a:br>
              <a:rPr lang="en-CA" b="0" dirty="0" smtClean="0">
                <a:latin typeface="Algerian" panose="04020705040A02060702" pitchFamily="82" charset="0"/>
              </a:rPr>
            </a:br>
            <a:r>
              <a:rPr lang="en-CA" sz="1200" b="0" dirty="0" smtClean="0">
                <a:latin typeface="Algerian" panose="04020705040A02060702" pitchFamily="82" charset="0"/>
              </a:rPr>
              <a:t>S. Taras</a:t>
            </a:r>
            <a:endParaRPr lang="en-CA" b="0" dirty="0">
              <a:latin typeface="Algerian" panose="04020705040A02060702" pitchFamily="82"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63688" y="2564904"/>
            <a:ext cx="5688632" cy="341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3232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2060848"/>
            <a:ext cx="8229600" cy="4075176"/>
          </a:xfrm>
        </p:spPr>
        <p:txBody>
          <a:bodyPr/>
          <a:lstStyle/>
          <a:p>
            <a:pPr algn="l"/>
            <a:r>
              <a:rPr lang="en-US" dirty="0" smtClean="0"/>
              <a:t>“</a:t>
            </a:r>
            <a:r>
              <a:rPr lang="en-US" dirty="0"/>
              <a:t>Strength lies in differences, not in similarities” </a:t>
            </a:r>
            <a:r>
              <a:rPr lang="en-US" sz="1200" dirty="0" smtClean="0"/>
              <a:t>(Stephen R. Covey)</a:t>
            </a:r>
          </a:p>
          <a:p>
            <a:pPr algn="l"/>
            <a:endParaRPr lang="en-US" sz="1200" dirty="0" smtClean="0"/>
          </a:p>
          <a:p>
            <a:pPr algn="l"/>
            <a:r>
              <a:rPr lang="en-US" dirty="0"/>
              <a:t>"Children need systems that are inclusive and driven by them, systems that will enable them to respond to their feelings and needs at any time</a:t>
            </a:r>
            <a:r>
              <a:rPr lang="en-US" dirty="0" smtClean="0"/>
              <a:t>.“  </a:t>
            </a:r>
            <a:r>
              <a:rPr lang="en-US" sz="1200" dirty="0" smtClean="0"/>
              <a:t>(Jeroo Billimoria)</a:t>
            </a:r>
          </a:p>
          <a:p>
            <a:pPr algn="l"/>
            <a:endParaRPr lang="en-US" sz="1200" dirty="0" smtClean="0"/>
          </a:p>
          <a:p>
            <a:pPr algn="l"/>
            <a:r>
              <a:rPr lang="en-US" dirty="0"/>
              <a:t>"Inclusion works to the advantage of everyone. </a:t>
            </a:r>
            <a:r>
              <a:rPr lang="en-US" dirty="0" smtClean="0"/>
              <a:t>We </a:t>
            </a:r>
            <a:r>
              <a:rPr lang="en-US" dirty="0"/>
              <a:t>all have things to learn and we all have something to teach." </a:t>
            </a:r>
            <a:r>
              <a:rPr lang="en-US" sz="1200" dirty="0" smtClean="0"/>
              <a:t>(Helen Henderson)</a:t>
            </a:r>
          </a:p>
          <a:p>
            <a:pPr algn="l"/>
            <a:endParaRPr lang="en-US" sz="1200" dirty="0" smtClean="0"/>
          </a:p>
          <a:p>
            <a:pPr algn="l"/>
            <a:r>
              <a:rPr lang="en-US" dirty="0" smtClean="0"/>
              <a:t>“To </a:t>
            </a:r>
            <a:r>
              <a:rPr lang="en-US" dirty="0"/>
              <a:t>achieve an equitable and inclusive school climate, school boards </a:t>
            </a:r>
          </a:p>
          <a:p>
            <a:pPr algn="l"/>
            <a:r>
              <a:rPr lang="en-US" dirty="0"/>
              <a:t>and schools will strive to ensure that all members of the school </a:t>
            </a:r>
          </a:p>
          <a:p>
            <a:pPr algn="l"/>
            <a:r>
              <a:rPr lang="en-US" dirty="0"/>
              <a:t>community feel safe, comfortable, and accepted. </a:t>
            </a:r>
            <a:r>
              <a:rPr lang="en-US" dirty="0" smtClean="0"/>
              <a:t>“ </a:t>
            </a:r>
            <a:r>
              <a:rPr lang="en-US" sz="1200" dirty="0" smtClean="0"/>
              <a:t>(Ontario’s Equity and Inclusive Education Strategy, 2009)</a:t>
            </a:r>
            <a:endParaRPr lang="en-US" dirty="0"/>
          </a:p>
        </p:txBody>
      </p:sp>
      <p:sp>
        <p:nvSpPr>
          <p:cNvPr id="3" name="Title 2"/>
          <p:cNvSpPr>
            <a:spLocks noGrp="1"/>
          </p:cNvSpPr>
          <p:nvPr>
            <p:ph type="title"/>
          </p:nvPr>
        </p:nvSpPr>
        <p:spPr/>
        <p:txBody>
          <a:bodyPr/>
          <a:lstStyle/>
          <a:p>
            <a:r>
              <a:rPr lang="en-US" dirty="0" smtClean="0">
                <a:latin typeface="Algerian" panose="04020705040A02060702" pitchFamily="82" charset="0"/>
              </a:rPr>
              <a:t>Ending Reflections</a:t>
            </a:r>
            <a:endParaRPr lang="en-US" dirty="0">
              <a:latin typeface="Algerian" panose="04020705040A02060702" pitchFamily="82" charset="0"/>
            </a:endParaRPr>
          </a:p>
        </p:txBody>
      </p:sp>
    </p:spTree>
    <p:extLst>
      <p:ext uri="{BB962C8B-B14F-4D97-AF65-F5344CB8AC3E}">
        <p14:creationId xmlns:p14="http://schemas.microsoft.com/office/powerpoint/2010/main" val="9325794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 Educators We …</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979712" y="2060848"/>
            <a:ext cx="5544616" cy="400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3775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lgerian" panose="04020705040A02060702" pitchFamily="82" charset="0"/>
              </a:rPr>
              <a:t>Powerful Words…speak the truth</a:t>
            </a:r>
            <a:endParaRPr lang="en-US" dirty="0">
              <a:latin typeface="Algerian" panose="04020705040A02060702" pitchFamily="82" charset="0"/>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3314424" cy="4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88840"/>
            <a:ext cx="22479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0066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lgerian" panose="04020705040A02060702" pitchFamily="82" charset="0"/>
              </a:rPr>
              <a:t>Words to Live by</a:t>
            </a:r>
            <a:endParaRPr lang="en-US" dirty="0">
              <a:latin typeface="Algerian" panose="04020705040A02060702" pitchFamily="82" charset="0"/>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14500" y="2424906"/>
            <a:ext cx="57150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5283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endParaRPr lang="en-US" dirty="0" smtClean="0"/>
          </a:p>
          <a:p>
            <a:pPr algn="l"/>
            <a:r>
              <a:rPr lang="en-US" dirty="0" smtClean="0"/>
              <a:t>	This journey of Special Education has been challenging, inspirational, satisfying and amazing!  You have succeeded in making us aware of the important policies, programs and agencies that support special education for exceptional children.  Our course was well structured, in that, we learned about the IEP and ALP which are both important education plans for students.  I have acquired many more strategies for programming and differentiating my instruction to meet the needs of all of my students.</a:t>
            </a:r>
          </a:p>
          <a:p>
            <a:pPr algn="l"/>
            <a:r>
              <a:rPr lang="en-US" dirty="0"/>
              <a:t>	</a:t>
            </a:r>
            <a:r>
              <a:rPr lang="en-US" dirty="0" smtClean="0"/>
              <a:t>I thank you for your support and encouragement in making me believe in myself and to persevere</a:t>
            </a:r>
            <a:r>
              <a:rPr lang="en-US" dirty="0"/>
              <a:t>.</a:t>
            </a:r>
            <a:r>
              <a:rPr lang="en-US" dirty="0" smtClean="0"/>
              <a:t> It has truly been a motivating and reflective journey.  Thank you!</a:t>
            </a:r>
          </a:p>
          <a:p>
            <a:pPr algn="l"/>
            <a:r>
              <a:rPr lang="en-US" dirty="0" smtClean="0"/>
              <a:t>Stefa Taras</a:t>
            </a:r>
            <a:endParaRPr lang="en-US" dirty="0"/>
          </a:p>
        </p:txBody>
      </p:sp>
      <p:sp>
        <p:nvSpPr>
          <p:cNvPr id="3" name="Title 2"/>
          <p:cNvSpPr>
            <a:spLocks noGrp="1"/>
          </p:cNvSpPr>
          <p:nvPr>
            <p:ph type="title"/>
          </p:nvPr>
        </p:nvSpPr>
        <p:spPr/>
        <p:txBody>
          <a:bodyPr/>
          <a:lstStyle/>
          <a:p>
            <a:r>
              <a:rPr lang="en-US" dirty="0" smtClean="0">
                <a:latin typeface="Algerian" panose="04020705040A02060702" pitchFamily="82" charset="0"/>
              </a:rPr>
              <a:t>Reflection</a:t>
            </a:r>
            <a:endParaRPr lang="en-US" dirty="0">
              <a:latin typeface="Algerian" panose="04020705040A02060702" pitchFamily="82" charset="0"/>
            </a:endParaRPr>
          </a:p>
        </p:txBody>
      </p:sp>
    </p:spTree>
    <p:extLst>
      <p:ext uri="{BB962C8B-B14F-4D97-AF65-F5344CB8AC3E}">
        <p14:creationId xmlns:p14="http://schemas.microsoft.com/office/powerpoint/2010/main" val="40863077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CA" sz="2400" dirty="0" smtClean="0"/>
              <a:t>“We are called to celebrate and nurture the God-given talents of each student as we serve with excellence in the light of Christ.”</a:t>
            </a:r>
          </a:p>
          <a:p>
            <a:endParaRPr lang="en-CA" sz="2400" dirty="0"/>
          </a:p>
          <a:p>
            <a:r>
              <a:rPr lang="en-CA" sz="3600" dirty="0" smtClean="0">
                <a:latin typeface="Algerian" panose="04020705040A02060702" pitchFamily="82" charset="0"/>
              </a:rPr>
              <a:t>We are the educators who will uphold this mission…</a:t>
            </a:r>
          </a:p>
          <a:p>
            <a:endParaRPr lang="en-CA" sz="3600" dirty="0" smtClean="0">
              <a:latin typeface="Algerian" panose="04020705040A02060702" pitchFamily="82" charset="0"/>
            </a:endParaRPr>
          </a:p>
          <a:p>
            <a:endParaRPr lang="en-CA" dirty="0"/>
          </a:p>
        </p:txBody>
      </p:sp>
      <p:sp>
        <p:nvSpPr>
          <p:cNvPr id="2" name="Title 1"/>
          <p:cNvSpPr>
            <a:spLocks noGrp="1"/>
          </p:cNvSpPr>
          <p:nvPr>
            <p:ph type="title"/>
          </p:nvPr>
        </p:nvSpPr>
        <p:spPr/>
        <p:txBody>
          <a:bodyPr/>
          <a:lstStyle/>
          <a:p>
            <a:r>
              <a:rPr lang="en-CA" dirty="0" smtClean="0">
                <a:latin typeface="Algerian" panose="04020705040A02060702" pitchFamily="82" charset="0"/>
              </a:rPr>
              <a:t>As catholic educators</a:t>
            </a:r>
            <a:endParaRPr lang="en-CA" dirty="0">
              <a:latin typeface="Algerian" panose="04020705040A02060702" pitchFamily="82" charset="0"/>
            </a:endParaRPr>
          </a:p>
        </p:txBody>
      </p:sp>
    </p:spTree>
    <p:extLst>
      <p:ext uri="{BB962C8B-B14F-4D97-AF65-F5344CB8AC3E}">
        <p14:creationId xmlns:p14="http://schemas.microsoft.com/office/powerpoint/2010/main" val="213021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536" y="1988840"/>
            <a:ext cx="8229600" cy="4176464"/>
          </a:xfrm>
        </p:spPr>
        <p:txBody>
          <a:bodyPr>
            <a:normAutofit/>
          </a:bodyPr>
          <a:lstStyle/>
          <a:p>
            <a:pPr algn="l"/>
            <a:r>
              <a:rPr lang="en-CA" sz="2400" dirty="0" smtClean="0"/>
              <a:t>We learned there are five categories of exceptionalities:</a:t>
            </a:r>
          </a:p>
          <a:p>
            <a:pPr algn="l"/>
            <a:endParaRPr lang="en-CA" sz="2400" dirty="0"/>
          </a:p>
          <a:p>
            <a:pPr algn="l"/>
            <a:r>
              <a:rPr lang="en-CA" sz="2400" dirty="0" smtClean="0"/>
              <a:t>*Behaviour</a:t>
            </a:r>
          </a:p>
          <a:p>
            <a:pPr algn="l"/>
            <a:r>
              <a:rPr lang="en-CA" sz="2400" dirty="0"/>
              <a:t>	</a:t>
            </a:r>
            <a:r>
              <a:rPr lang="en-CA" sz="2400" dirty="0" smtClean="0"/>
              <a:t>*Communication</a:t>
            </a:r>
          </a:p>
          <a:p>
            <a:pPr algn="l"/>
            <a:r>
              <a:rPr lang="en-CA" sz="2400" dirty="0"/>
              <a:t>	</a:t>
            </a:r>
            <a:r>
              <a:rPr lang="en-CA" sz="2400" dirty="0" smtClean="0"/>
              <a:t>	*Intellectual</a:t>
            </a:r>
          </a:p>
          <a:p>
            <a:pPr algn="l"/>
            <a:r>
              <a:rPr lang="en-CA" sz="2400" dirty="0"/>
              <a:t>	</a:t>
            </a:r>
            <a:r>
              <a:rPr lang="en-CA" sz="2400" dirty="0" smtClean="0"/>
              <a:t>		*Physical</a:t>
            </a:r>
          </a:p>
          <a:p>
            <a:pPr algn="l"/>
            <a:r>
              <a:rPr lang="en-CA" sz="2400" dirty="0"/>
              <a:t>	</a:t>
            </a:r>
            <a:r>
              <a:rPr lang="en-CA" sz="2400" dirty="0" smtClean="0"/>
              <a:t>			*Multiple</a:t>
            </a:r>
          </a:p>
          <a:p>
            <a:pPr algn="l"/>
            <a:r>
              <a:rPr lang="en-CA" sz="2400" dirty="0" smtClean="0"/>
              <a:t>The presentations by colleagues gave us a much better understanding of each exceptionality</a:t>
            </a:r>
            <a:endParaRPr lang="en-CA" sz="2400" dirty="0"/>
          </a:p>
        </p:txBody>
      </p:sp>
      <p:sp>
        <p:nvSpPr>
          <p:cNvPr id="3" name="Title 2"/>
          <p:cNvSpPr>
            <a:spLocks noGrp="1"/>
          </p:cNvSpPr>
          <p:nvPr>
            <p:ph type="title"/>
          </p:nvPr>
        </p:nvSpPr>
        <p:spPr/>
        <p:txBody>
          <a:bodyPr>
            <a:normAutofit/>
          </a:bodyPr>
          <a:lstStyle/>
          <a:p>
            <a:r>
              <a:rPr lang="en-CA" sz="3200" dirty="0" smtClean="0">
                <a:latin typeface="Algerian" panose="04020705040A02060702" pitchFamily="82" charset="0"/>
              </a:rPr>
              <a:t>Special Education</a:t>
            </a:r>
            <a:endParaRPr lang="en-CA" sz="3200" dirty="0">
              <a:latin typeface="Algerian" panose="04020705040A02060702" pitchFamily="82" charset="0"/>
            </a:endParaRPr>
          </a:p>
        </p:txBody>
      </p:sp>
    </p:spTree>
    <p:extLst>
      <p:ext uri="{BB962C8B-B14F-4D97-AF65-F5344CB8AC3E}">
        <p14:creationId xmlns:p14="http://schemas.microsoft.com/office/powerpoint/2010/main" val="14082636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72816"/>
            <a:ext cx="8229600" cy="4680520"/>
          </a:xfrm>
        </p:spPr>
        <p:txBody>
          <a:bodyPr>
            <a:normAutofit fontScale="92500"/>
          </a:bodyPr>
          <a:lstStyle/>
          <a:p>
            <a:pPr algn="l"/>
            <a:r>
              <a:rPr lang="en-CA" sz="2400" dirty="0" smtClean="0"/>
              <a:t>Equity – a condition of fairness, inclusive and respectful treatment of all people. Equity does not mean people are treated without regard for individual differences. (</a:t>
            </a:r>
            <a:r>
              <a:rPr lang="en-CA" sz="1800" dirty="0" smtClean="0"/>
              <a:t>cited from Growing Success)</a:t>
            </a:r>
          </a:p>
          <a:p>
            <a:pPr algn="l"/>
            <a:endParaRPr lang="en-CA" sz="1800" dirty="0" smtClean="0"/>
          </a:p>
          <a:p>
            <a:pPr algn="l"/>
            <a:r>
              <a:rPr lang="en-CA" sz="2400" dirty="0" smtClean="0"/>
              <a:t>Inclusion – Education that is based on the principles of acceptance and inclusion of all students.  Students see themselves reflected in their curriculum, their physical surroundings and the broader environment, in which diversity is honoured and all individuals are </a:t>
            </a:r>
            <a:r>
              <a:rPr lang="en-CA" sz="2400" dirty="0"/>
              <a:t>respected. (</a:t>
            </a:r>
            <a:r>
              <a:rPr lang="en-CA" sz="1800" dirty="0"/>
              <a:t>cited from Growing </a:t>
            </a:r>
            <a:r>
              <a:rPr lang="en-CA" sz="1800" dirty="0" smtClean="0"/>
              <a:t>Success</a:t>
            </a:r>
            <a:r>
              <a:rPr lang="en-CA" sz="2400" dirty="0" smtClean="0"/>
              <a:t>)</a:t>
            </a:r>
          </a:p>
          <a:p>
            <a:pPr algn="l"/>
            <a:endParaRPr lang="en-CA" sz="2400" dirty="0" smtClean="0"/>
          </a:p>
          <a:p>
            <a:pPr algn="l"/>
            <a:r>
              <a:rPr lang="en-CA" sz="2400" dirty="0" smtClean="0">
                <a:latin typeface="Algerian" panose="04020705040A02060702" pitchFamily="82" charset="0"/>
              </a:rPr>
              <a:t>These terms have been repeated throughout the course and serve  as a reminder how we must support every student regardless of abilities and needs…</a:t>
            </a:r>
            <a:endParaRPr lang="en-CA" sz="2400" dirty="0">
              <a:latin typeface="Algerian" panose="04020705040A02060702" pitchFamily="82" charset="0"/>
            </a:endParaRPr>
          </a:p>
        </p:txBody>
      </p:sp>
      <p:sp>
        <p:nvSpPr>
          <p:cNvPr id="3" name="Title 2"/>
          <p:cNvSpPr>
            <a:spLocks noGrp="1"/>
          </p:cNvSpPr>
          <p:nvPr>
            <p:ph type="title"/>
          </p:nvPr>
        </p:nvSpPr>
        <p:spPr>
          <a:xfrm>
            <a:off x="2483768" y="260648"/>
            <a:ext cx="4114800" cy="864096"/>
          </a:xfrm>
        </p:spPr>
        <p:txBody>
          <a:bodyPr>
            <a:normAutofit/>
          </a:bodyPr>
          <a:lstStyle/>
          <a:p>
            <a:r>
              <a:rPr lang="en-CA" sz="2400" dirty="0" smtClean="0">
                <a:latin typeface="Algerian" panose="04020705040A02060702" pitchFamily="82" charset="0"/>
              </a:rPr>
              <a:t>What We uphold</a:t>
            </a:r>
            <a:endParaRPr lang="en-CA" sz="2400" dirty="0">
              <a:latin typeface="Algerian" panose="04020705040A02060702" pitchFamily="82" charset="0"/>
            </a:endParaRPr>
          </a:p>
        </p:txBody>
      </p:sp>
    </p:spTree>
    <p:extLst>
      <p:ext uri="{BB962C8B-B14F-4D97-AF65-F5344CB8AC3E}">
        <p14:creationId xmlns:p14="http://schemas.microsoft.com/office/powerpoint/2010/main" val="4147942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484784"/>
            <a:ext cx="8229600" cy="5040560"/>
          </a:xfrm>
        </p:spPr>
        <p:txBody>
          <a:bodyPr>
            <a:normAutofit/>
          </a:bodyPr>
          <a:lstStyle/>
          <a:p>
            <a:pPr algn="l"/>
            <a:r>
              <a:rPr lang="en-CA" sz="2600" dirty="0" smtClean="0"/>
              <a:t>“In a diverse classroom, no single method can reach all learners.  Multiple pathways to achieving goals are needed.”</a:t>
            </a:r>
          </a:p>
          <a:p>
            <a:pPr algn="l"/>
            <a:r>
              <a:rPr lang="en-CA" sz="2400" dirty="0" smtClean="0"/>
              <a:t>(</a:t>
            </a:r>
            <a:r>
              <a:rPr lang="en-CA" sz="1200" dirty="0" smtClean="0"/>
              <a:t>Hitchock et al, 2002.p. 18/as cited in Education for All 2005</a:t>
            </a:r>
            <a:r>
              <a:rPr lang="en-CA" sz="1800" dirty="0" smtClean="0"/>
              <a:t>)</a:t>
            </a:r>
            <a:endParaRPr lang="en-CA" sz="1800" dirty="0"/>
          </a:p>
          <a:p>
            <a:pPr algn="l"/>
            <a:r>
              <a:rPr lang="en-CA" sz="2400" dirty="0"/>
              <a:t>W</a:t>
            </a:r>
            <a:r>
              <a:rPr lang="en-CA" sz="2400" dirty="0" smtClean="0"/>
              <a:t>e learned the importance of developing a student profile</a:t>
            </a:r>
          </a:p>
          <a:p>
            <a:pPr algn="l"/>
            <a:r>
              <a:rPr lang="en-CA" sz="2400" dirty="0" smtClean="0"/>
              <a:t>Collecting data is vital</a:t>
            </a:r>
          </a:p>
          <a:p>
            <a:pPr algn="l"/>
            <a:r>
              <a:rPr lang="en-CA" sz="2400" dirty="0" smtClean="0"/>
              <a:t>A student’s instructional level is crucial in driving instruction and devising assessment to ensure student success</a:t>
            </a:r>
          </a:p>
          <a:p>
            <a:pPr algn="l"/>
            <a:r>
              <a:rPr lang="en-CA" sz="2400" dirty="0" smtClean="0"/>
              <a:t>We recognize the strengths and needs of the individual student</a:t>
            </a:r>
          </a:p>
          <a:p>
            <a:pPr algn="l"/>
            <a:r>
              <a:rPr lang="en-CA" sz="2400" dirty="0" smtClean="0">
                <a:latin typeface="Algerian" panose="04020705040A02060702" pitchFamily="82" charset="0"/>
              </a:rPr>
              <a:t>We as educators believe in Universal Design for Learning because we know its supports full access to the curriculum for all students</a:t>
            </a:r>
            <a:r>
              <a:rPr lang="en-CA" sz="2400" dirty="0" smtClean="0"/>
              <a:t>…</a:t>
            </a:r>
          </a:p>
          <a:p>
            <a:pPr algn="l"/>
            <a:endParaRPr lang="en-CA" sz="2400" dirty="0" smtClean="0"/>
          </a:p>
          <a:p>
            <a:pPr algn="l"/>
            <a:endParaRPr lang="en-CA" sz="2400" dirty="0"/>
          </a:p>
          <a:p>
            <a:pPr algn="l"/>
            <a:endParaRPr lang="en-CA" sz="2400" dirty="0" smtClean="0"/>
          </a:p>
        </p:txBody>
      </p:sp>
      <p:sp>
        <p:nvSpPr>
          <p:cNvPr id="3" name="Title 2"/>
          <p:cNvSpPr>
            <a:spLocks noGrp="1"/>
          </p:cNvSpPr>
          <p:nvPr>
            <p:ph type="title"/>
          </p:nvPr>
        </p:nvSpPr>
        <p:spPr>
          <a:xfrm>
            <a:off x="1475656" y="188640"/>
            <a:ext cx="6192688" cy="864096"/>
          </a:xfrm>
        </p:spPr>
        <p:txBody>
          <a:bodyPr>
            <a:normAutofit/>
          </a:bodyPr>
          <a:lstStyle/>
          <a:p>
            <a:r>
              <a:rPr lang="en-CA" sz="3200" dirty="0" smtClean="0">
                <a:latin typeface="Algerian" panose="04020705040A02060702" pitchFamily="82" charset="0"/>
              </a:rPr>
              <a:t>Classroom environment</a:t>
            </a:r>
            <a:endParaRPr lang="en-CA" sz="3200" dirty="0">
              <a:latin typeface="Algerian" panose="04020705040A02060702" pitchFamily="82" charset="0"/>
            </a:endParaRPr>
          </a:p>
        </p:txBody>
      </p:sp>
    </p:spTree>
    <p:extLst>
      <p:ext uri="{BB962C8B-B14F-4D97-AF65-F5344CB8AC3E}">
        <p14:creationId xmlns:p14="http://schemas.microsoft.com/office/powerpoint/2010/main" val="8465701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1340768"/>
            <a:ext cx="8229600" cy="5184576"/>
          </a:xfrm>
        </p:spPr>
        <p:txBody>
          <a:bodyPr>
            <a:normAutofit lnSpcReduction="10000"/>
          </a:bodyPr>
          <a:lstStyle/>
          <a:p>
            <a:pPr algn="l"/>
            <a:r>
              <a:rPr lang="en-CA" sz="2400" dirty="0" smtClean="0"/>
              <a:t>All speakers were informative, gave great insight into special education</a:t>
            </a:r>
          </a:p>
          <a:p>
            <a:pPr algn="l"/>
            <a:r>
              <a:rPr lang="en-CA" sz="2400" dirty="0" smtClean="0"/>
              <a:t>Laura proved to be a very assertive and powerful speaker</a:t>
            </a:r>
          </a:p>
          <a:p>
            <a:pPr algn="l"/>
            <a:r>
              <a:rPr lang="en-CA" sz="2400" dirty="0" smtClean="0"/>
              <a:t>Her journey has been and continues to be incredible </a:t>
            </a:r>
          </a:p>
          <a:p>
            <a:pPr algn="l"/>
            <a:r>
              <a:rPr lang="en-CA" sz="2400" dirty="0" smtClean="0"/>
              <a:t>It is evident she has ambition, determination and motivation</a:t>
            </a:r>
          </a:p>
          <a:p>
            <a:pPr algn="l"/>
            <a:r>
              <a:rPr lang="en-CA" sz="2400" dirty="0"/>
              <a:t>S</a:t>
            </a:r>
            <a:r>
              <a:rPr lang="en-CA" sz="2400" dirty="0" smtClean="0"/>
              <a:t>he </a:t>
            </a:r>
            <a:r>
              <a:rPr lang="en-CA" sz="2400" dirty="0"/>
              <a:t>is proof that </a:t>
            </a:r>
            <a:r>
              <a:rPr lang="en-CA" sz="2400" dirty="0" smtClean="0"/>
              <a:t>proper </a:t>
            </a:r>
            <a:r>
              <a:rPr lang="en-CA" sz="2400" dirty="0"/>
              <a:t>identification </a:t>
            </a:r>
            <a:r>
              <a:rPr lang="en-CA" sz="2400" dirty="0" smtClean="0"/>
              <a:t>and an </a:t>
            </a:r>
            <a:r>
              <a:rPr lang="en-CA" sz="2400" dirty="0"/>
              <a:t>individual education plan </a:t>
            </a:r>
            <a:r>
              <a:rPr lang="en-CA" sz="2400" dirty="0" smtClean="0"/>
              <a:t>are crucial tools to support learning </a:t>
            </a:r>
            <a:endParaRPr lang="en-CA" sz="2400" dirty="0"/>
          </a:p>
          <a:p>
            <a:pPr algn="l"/>
            <a:r>
              <a:rPr lang="en-CA" sz="2400" dirty="0" smtClean="0"/>
              <a:t>She has great self-advocacy skills, which have developed along her journey</a:t>
            </a:r>
          </a:p>
          <a:p>
            <a:pPr algn="l"/>
            <a:r>
              <a:rPr lang="en-CA" sz="2400" dirty="0" smtClean="0"/>
              <a:t>Laura has faced and continues to face obstacles</a:t>
            </a:r>
          </a:p>
          <a:p>
            <a:pPr algn="l"/>
            <a:r>
              <a:rPr lang="en-CA" sz="2400" dirty="0" smtClean="0">
                <a:latin typeface="Algerian" panose="04020705040A02060702" pitchFamily="82" charset="0"/>
              </a:rPr>
              <a:t>As Catholic educators, we can be proud of Laura and know that we were there to support and guide her to be successful</a:t>
            </a:r>
            <a:r>
              <a:rPr lang="en-CA" sz="2400" dirty="0" smtClean="0"/>
              <a:t>… </a:t>
            </a:r>
          </a:p>
          <a:p>
            <a:pPr algn="l"/>
            <a:endParaRPr lang="en-CA" sz="2400" dirty="0" smtClean="0"/>
          </a:p>
          <a:p>
            <a:pPr algn="l"/>
            <a:endParaRPr lang="en-CA" sz="2400" dirty="0" smtClean="0"/>
          </a:p>
          <a:p>
            <a:pPr algn="l"/>
            <a:endParaRPr lang="en-CA" sz="2400" dirty="0"/>
          </a:p>
        </p:txBody>
      </p:sp>
      <p:sp>
        <p:nvSpPr>
          <p:cNvPr id="3" name="Title 2"/>
          <p:cNvSpPr>
            <a:spLocks noGrp="1"/>
          </p:cNvSpPr>
          <p:nvPr>
            <p:ph type="title"/>
          </p:nvPr>
        </p:nvSpPr>
        <p:spPr>
          <a:xfrm>
            <a:off x="2483768" y="116632"/>
            <a:ext cx="4114800" cy="792088"/>
          </a:xfrm>
        </p:spPr>
        <p:txBody>
          <a:bodyPr>
            <a:normAutofit/>
          </a:bodyPr>
          <a:lstStyle/>
          <a:p>
            <a:r>
              <a:rPr lang="en-CA" sz="2400" dirty="0" smtClean="0">
                <a:latin typeface="Algerian" panose="04020705040A02060702" pitchFamily="82" charset="0"/>
              </a:rPr>
              <a:t>Guest Speakers</a:t>
            </a:r>
            <a:endParaRPr lang="en-CA" sz="2400" dirty="0">
              <a:latin typeface="Algerian" panose="04020705040A02060702" pitchFamily="82" charset="0"/>
            </a:endParaRPr>
          </a:p>
        </p:txBody>
      </p:sp>
    </p:spTree>
    <p:extLst>
      <p:ext uri="{BB962C8B-B14F-4D97-AF65-F5344CB8AC3E}">
        <p14:creationId xmlns:p14="http://schemas.microsoft.com/office/powerpoint/2010/main" val="2050925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algn="l"/>
            <a:r>
              <a:rPr lang="en-CA" sz="2400" dirty="0" smtClean="0"/>
              <a:t>Job shadow experience was enriching and amazing</a:t>
            </a:r>
          </a:p>
          <a:p>
            <a:pPr algn="l"/>
            <a:r>
              <a:rPr lang="en-CA" sz="2400" dirty="0" smtClean="0"/>
              <a:t>I observed and learned so much by being in the EIC classroom</a:t>
            </a:r>
          </a:p>
          <a:p>
            <a:pPr algn="l"/>
            <a:r>
              <a:rPr lang="en-CA" sz="2400" dirty="0" smtClean="0"/>
              <a:t>Students thrive in such an environment</a:t>
            </a:r>
          </a:p>
          <a:p>
            <a:pPr algn="l"/>
            <a:r>
              <a:rPr lang="en-CA" sz="2400" dirty="0" smtClean="0"/>
              <a:t>Teachers are always positive and pushing students to do their best</a:t>
            </a:r>
          </a:p>
          <a:p>
            <a:pPr algn="l"/>
            <a:r>
              <a:rPr lang="en-CA" sz="2400" dirty="0" smtClean="0"/>
              <a:t>Environment is set up to accommodate the strengths and needs of each individual student</a:t>
            </a:r>
          </a:p>
          <a:p>
            <a:pPr algn="l"/>
            <a:r>
              <a:rPr lang="en-CA" sz="2400" dirty="0" smtClean="0"/>
              <a:t>Success is eminent for each student which learns independence and how to follow routines</a:t>
            </a:r>
          </a:p>
          <a:p>
            <a:pPr algn="l"/>
            <a:r>
              <a:rPr lang="en-CA" sz="2400" dirty="0" smtClean="0">
                <a:latin typeface="Algerian" panose="04020705040A02060702" pitchFamily="82" charset="0"/>
              </a:rPr>
              <a:t>These Teachers can be proud, they are providing their students with the building blocks to success…  </a:t>
            </a:r>
          </a:p>
          <a:p>
            <a:pPr algn="l"/>
            <a:endParaRPr lang="en-CA" sz="2400" dirty="0">
              <a:latin typeface="Algerian" panose="04020705040A02060702" pitchFamily="82" charset="0"/>
            </a:endParaRPr>
          </a:p>
        </p:txBody>
      </p:sp>
      <p:sp>
        <p:nvSpPr>
          <p:cNvPr id="3" name="Title 2"/>
          <p:cNvSpPr>
            <a:spLocks noGrp="1"/>
          </p:cNvSpPr>
          <p:nvPr>
            <p:ph type="title"/>
          </p:nvPr>
        </p:nvSpPr>
        <p:spPr>
          <a:xfrm>
            <a:off x="2555776" y="980728"/>
            <a:ext cx="4114800" cy="701040"/>
          </a:xfrm>
        </p:spPr>
        <p:txBody>
          <a:bodyPr>
            <a:normAutofit/>
          </a:bodyPr>
          <a:lstStyle/>
          <a:p>
            <a:r>
              <a:rPr lang="en-CA" sz="3200" dirty="0" smtClean="0">
                <a:latin typeface="Algerian" panose="04020705040A02060702" pitchFamily="82" charset="0"/>
              </a:rPr>
              <a:t>Job Shadow</a:t>
            </a:r>
            <a:endParaRPr lang="en-CA" sz="3200" dirty="0">
              <a:latin typeface="Algerian" panose="04020705040A02060702" pitchFamily="82" charset="0"/>
            </a:endParaRPr>
          </a:p>
        </p:txBody>
      </p:sp>
    </p:spTree>
    <p:extLst>
      <p:ext uri="{BB962C8B-B14F-4D97-AF65-F5344CB8AC3E}">
        <p14:creationId xmlns:p14="http://schemas.microsoft.com/office/powerpoint/2010/main" val="30083389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7544" y="1700808"/>
            <a:ext cx="8136904" cy="5299312"/>
          </a:xfrm>
        </p:spPr>
        <p:txBody>
          <a:bodyPr>
            <a:normAutofit/>
          </a:bodyPr>
          <a:lstStyle/>
          <a:p>
            <a:pPr algn="l"/>
            <a:r>
              <a:rPr lang="en-CA" dirty="0" smtClean="0"/>
              <a:t>Helen Killoran was informative, very knowledgeable</a:t>
            </a:r>
          </a:p>
          <a:p>
            <a:pPr algn="l"/>
            <a:r>
              <a:rPr lang="en-CA" dirty="0" smtClean="0"/>
              <a:t>Shared various methods of programming for students with autism</a:t>
            </a:r>
          </a:p>
          <a:p>
            <a:pPr algn="l"/>
            <a:r>
              <a:rPr lang="en-CA" dirty="0" smtClean="0"/>
              <a:t>ABA – Applied Behaviour Analysis</a:t>
            </a:r>
          </a:p>
          <a:p>
            <a:pPr algn="l"/>
            <a:r>
              <a:rPr lang="en-CA" dirty="0" smtClean="0"/>
              <a:t>It focuses on: individual programming, positive reinforcement, data collection and analysis and generalization of skills</a:t>
            </a:r>
          </a:p>
          <a:p>
            <a:pPr algn="l"/>
            <a:r>
              <a:rPr lang="en-CA" dirty="0" smtClean="0"/>
              <a:t>Generalization of skills is the ability for the student to demonstrate a skill from one setting to another with multiple people</a:t>
            </a:r>
          </a:p>
          <a:p>
            <a:pPr algn="l"/>
            <a:r>
              <a:rPr lang="en-CA" dirty="0" smtClean="0"/>
              <a:t>PPM140 underlines the goal for students on the spectrum, that is to “develop increasing independence”</a:t>
            </a:r>
          </a:p>
          <a:p>
            <a:pPr algn="l"/>
            <a:endParaRPr lang="en-CA" dirty="0" smtClean="0"/>
          </a:p>
          <a:p>
            <a:pPr algn="l"/>
            <a:r>
              <a:rPr lang="en-CA" sz="2400" dirty="0" smtClean="0">
                <a:latin typeface="Algerian" panose="04020705040A02060702" pitchFamily="82" charset="0"/>
              </a:rPr>
              <a:t>As Educators, we substantiate this goal and will continue to guide and encourage exceptional  students as they continues their journey in education…</a:t>
            </a:r>
          </a:p>
          <a:p>
            <a:pPr algn="l"/>
            <a:endParaRPr lang="en-CA" dirty="0"/>
          </a:p>
        </p:txBody>
      </p:sp>
      <p:sp>
        <p:nvSpPr>
          <p:cNvPr id="3" name="Title 2"/>
          <p:cNvSpPr>
            <a:spLocks noGrp="1"/>
          </p:cNvSpPr>
          <p:nvPr>
            <p:ph type="title"/>
          </p:nvPr>
        </p:nvSpPr>
        <p:spPr>
          <a:xfrm>
            <a:off x="2555776" y="836712"/>
            <a:ext cx="4114800" cy="701040"/>
          </a:xfrm>
        </p:spPr>
        <p:txBody>
          <a:bodyPr>
            <a:normAutofit/>
          </a:bodyPr>
          <a:lstStyle/>
          <a:p>
            <a:r>
              <a:rPr lang="en-CA" sz="2400" dirty="0" smtClean="0">
                <a:latin typeface="Algerian" panose="04020705040A02060702" pitchFamily="82" charset="0"/>
              </a:rPr>
              <a:t>autism</a:t>
            </a:r>
            <a:endParaRPr lang="en-CA" sz="2400" dirty="0">
              <a:latin typeface="Algerian" panose="04020705040A02060702" pitchFamily="82" charset="0"/>
            </a:endParaRPr>
          </a:p>
        </p:txBody>
      </p:sp>
    </p:spTree>
    <p:extLst>
      <p:ext uri="{BB962C8B-B14F-4D97-AF65-F5344CB8AC3E}">
        <p14:creationId xmlns:p14="http://schemas.microsoft.com/office/powerpoint/2010/main" val="33219170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5536" y="1988840"/>
            <a:ext cx="8136904" cy="4219192"/>
          </a:xfrm>
        </p:spPr>
        <p:txBody>
          <a:bodyPr/>
          <a:lstStyle/>
          <a:p>
            <a:pPr algn="l"/>
            <a:endParaRPr lang="en-CA" dirty="0" smtClean="0"/>
          </a:p>
          <a:p>
            <a:pPr algn="l"/>
            <a:endParaRPr lang="en-CA" dirty="0"/>
          </a:p>
          <a:p>
            <a:pPr algn="l"/>
            <a:r>
              <a:rPr lang="en-CA" dirty="0" smtClean="0"/>
              <a:t>My presentation on physical disabilities was a huge learning experience</a:t>
            </a:r>
          </a:p>
          <a:p>
            <a:pPr algn="l"/>
            <a:r>
              <a:rPr lang="en-CA" dirty="0" smtClean="0"/>
              <a:t>Society is getting better at supporting individuals with physical disabilities</a:t>
            </a:r>
          </a:p>
          <a:p>
            <a:pPr algn="l"/>
            <a:r>
              <a:rPr lang="en-CA" dirty="0" smtClean="0"/>
              <a:t>Individuals with disabilities at times still face stereotypes</a:t>
            </a:r>
          </a:p>
          <a:p>
            <a:pPr algn="l"/>
            <a:r>
              <a:rPr lang="en-CA" dirty="0" smtClean="0"/>
              <a:t>The classroom is becoming a much more inclusive environment in accommodating individuals with disabilities</a:t>
            </a:r>
          </a:p>
          <a:p>
            <a:pPr algn="l"/>
            <a:r>
              <a:rPr lang="en-CA" dirty="0" smtClean="0"/>
              <a:t>Technology is playing an extremely large part in supporting students with disabilities</a:t>
            </a:r>
          </a:p>
          <a:p>
            <a:pPr algn="l"/>
            <a:endParaRPr lang="en-CA" dirty="0" smtClean="0"/>
          </a:p>
          <a:p>
            <a:pPr algn="l"/>
            <a:r>
              <a:rPr lang="en-CA" sz="2400" dirty="0" smtClean="0">
                <a:latin typeface="Algerian" panose="04020705040A02060702" pitchFamily="82" charset="0"/>
              </a:rPr>
              <a:t>Disability does not mean Inability…</a:t>
            </a:r>
            <a:endParaRPr lang="en-CA" sz="2400" dirty="0">
              <a:latin typeface="Algerian" panose="04020705040A02060702" pitchFamily="82" charset="0"/>
            </a:endParaRPr>
          </a:p>
        </p:txBody>
      </p:sp>
      <p:sp>
        <p:nvSpPr>
          <p:cNvPr id="3" name="Title 2"/>
          <p:cNvSpPr>
            <a:spLocks noGrp="1"/>
          </p:cNvSpPr>
          <p:nvPr>
            <p:ph type="title"/>
          </p:nvPr>
        </p:nvSpPr>
        <p:spPr/>
        <p:txBody>
          <a:bodyPr>
            <a:normAutofit/>
          </a:bodyPr>
          <a:lstStyle/>
          <a:p>
            <a:r>
              <a:rPr lang="en-CA" sz="2000" dirty="0" smtClean="0">
                <a:latin typeface="Algerian" panose="04020705040A02060702" pitchFamily="82" charset="0"/>
              </a:rPr>
              <a:t>Physical disabilities</a:t>
            </a:r>
            <a:endParaRPr lang="en-CA" sz="2000" dirty="0">
              <a:latin typeface="Algerian" panose="04020705040A02060702" pitchFamily="82" charset="0"/>
            </a:endParaRPr>
          </a:p>
        </p:txBody>
      </p:sp>
    </p:spTree>
    <p:extLst>
      <p:ext uri="{BB962C8B-B14F-4D97-AF65-F5344CB8AC3E}">
        <p14:creationId xmlns:p14="http://schemas.microsoft.com/office/powerpoint/2010/main" val="33072104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6365</TotalTime>
  <Words>769</Words>
  <Application>Microsoft Macintosh PowerPoint</Application>
  <PresentationFormat>On-screen Show (4:3)</PresentationFormat>
  <Paragraphs>84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BlackTie</vt:lpstr>
      <vt:lpstr>Reflections of the Journey Special Education Part 1 S. Taras</vt:lpstr>
      <vt:lpstr>As catholic educators</vt:lpstr>
      <vt:lpstr>Special Education</vt:lpstr>
      <vt:lpstr>What We uphold</vt:lpstr>
      <vt:lpstr>Classroom environment</vt:lpstr>
      <vt:lpstr>Guest Speakers</vt:lpstr>
      <vt:lpstr>Job Shadow</vt:lpstr>
      <vt:lpstr>autism</vt:lpstr>
      <vt:lpstr>Physical disabilities</vt:lpstr>
      <vt:lpstr>Ending Reflections</vt:lpstr>
      <vt:lpstr>As Educators We …</vt:lpstr>
      <vt:lpstr>Powerful Words…speak the truth</vt:lpstr>
      <vt:lpstr>Words to Live by</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believe….</dc:title>
  <dc:creator>Stefa</dc:creator>
  <cp:lastModifiedBy>AT AT</cp:lastModifiedBy>
  <cp:revision>66</cp:revision>
  <dcterms:created xsi:type="dcterms:W3CDTF">2014-11-05T23:08:14Z</dcterms:created>
  <dcterms:modified xsi:type="dcterms:W3CDTF">2014-11-26T20:07:35Z</dcterms:modified>
</cp:coreProperties>
</file>