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68" r:id="rId26"/>
    <p:sldId id="282" r:id="rId27"/>
    <p:sldId id="281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0132FF6-8DDB-4278-BEE3-4827452D7AC9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F6766A3-09EA-4955-BA64-DAAE435BC196}" type="slidenum">
              <a:rPr lang="fr-CA" smtClean="0"/>
              <a:t>‹#›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32FF6-8DDB-4278-BEE3-4827452D7AC9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766A3-09EA-4955-BA64-DAAE435BC196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0132FF6-8DDB-4278-BEE3-4827452D7AC9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6766A3-09EA-4955-BA64-DAAE435BC196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32FF6-8DDB-4278-BEE3-4827452D7AC9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766A3-09EA-4955-BA64-DAAE435BC196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132FF6-8DDB-4278-BEE3-4827452D7AC9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F6766A3-09EA-4955-BA64-DAAE435BC196}" type="slidenum">
              <a:rPr lang="fr-CA" smtClean="0"/>
              <a:t>‹#›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32FF6-8DDB-4278-BEE3-4827452D7AC9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766A3-09EA-4955-BA64-DAAE435BC196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32FF6-8DDB-4278-BEE3-4827452D7AC9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766A3-09EA-4955-BA64-DAAE435BC196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32FF6-8DDB-4278-BEE3-4827452D7AC9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766A3-09EA-4955-BA64-DAAE435BC196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132FF6-8DDB-4278-BEE3-4827452D7AC9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766A3-09EA-4955-BA64-DAAE435BC196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32FF6-8DDB-4278-BEE3-4827452D7AC9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766A3-09EA-4955-BA64-DAAE435BC196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32FF6-8DDB-4278-BEE3-4827452D7AC9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766A3-09EA-4955-BA64-DAAE435BC196}" type="slidenum">
              <a:rPr lang="fr-CA" smtClean="0"/>
              <a:t>‹#›</a:t>
            </a:fld>
            <a:endParaRPr lang="fr-C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0132FF6-8DDB-4278-BEE3-4827452D7AC9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F6766A3-09EA-4955-BA64-DAAE435BC196}" type="slidenum">
              <a:rPr lang="fr-CA" smtClean="0"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afccd.com/.../SpecialEducationCompanion2002.pdf" TargetMode="External"/><Relationship Id="rId2" Type="http://schemas.openxmlformats.org/officeDocument/2006/relationships/hyperlink" Target="http://www.edu.gov.on.ca/eng/general/elemsec/speced/guide.html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vision.alberta.ca/resources/curriculum/" TargetMode="External"/><Relationship Id="rId4" Type="http://schemas.openxmlformats.org/officeDocument/2006/relationships/hyperlink" Target="http://www.blindcanadians.ca/participate/blog/2012/11/expanded-core-curriculu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Low Vision and the Blind</a:t>
            </a:r>
            <a:endParaRPr lang="fr-CA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Special Education Part 1</a:t>
            </a:r>
          </a:p>
          <a:p>
            <a:endParaRPr lang="en-US" dirty="0"/>
          </a:p>
          <a:p>
            <a:r>
              <a:rPr lang="en-US" dirty="0" smtClean="0"/>
              <a:t>Caroline </a:t>
            </a:r>
            <a:r>
              <a:rPr lang="en-US" dirty="0" err="1" smtClean="0"/>
              <a:t>Aubry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5935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1055" y="457199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 err="1"/>
              <a:t>Recreation</a:t>
            </a:r>
            <a:r>
              <a:rPr lang="fr-CA" sz="3600" b="1" dirty="0"/>
              <a:t> and </a:t>
            </a:r>
            <a:r>
              <a:rPr lang="fr-CA" sz="3600" b="1" dirty="0" err="1"/>
              <a:t>Leisure</a:t>
            </a:r>
            <a:r>
              <a:rPr lang="fr-CA" sz="3600" b="1" dirty="0"/>
              <a:t> </a:t>
            </a:r>
            <a:r>
              <a:rPr lang="fr-CA" sz="3600" b="1" dirty="0" err="1"/>
              <a:t>Skills</a:t>
            </a:r>
            <a:endParaRPr lang="fr-CA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152022"/>
            <a:ext cx="7543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These skills and </a:t>
            </a:r>
            <a:r>
              <a:rPr lang="en-US" sz="2000" dirty="0"/>
              <a:t>experiences provide the </a:t>
            </a:r>
            <a:r>
              <a:rPr lang="en-US" sz="2000" dirty="0" smtClean="0"/>
              <a:t>same benefits </a:t>
            </a:r>
            <a:r>
              <a:rPr lang="en-US" sz="2000" dirty="0"/>
              <a:t>for students who are blind or visually impaired as they do </a:t>
            </a:r>
            <a:r>
              <a:rPr lang="en-US" sz="2000" dirty="0" smtClean="0"/>
              <a:t>for their </a:t>
            </a:r>
            <a:r>
              <a:rPr lang="en-US" sz="2000" dirty="0"/>
              <a:t>peers who are sighted (e.g., healthy lifestyle, fitness, shared </a:t>
            </a:r>
            <a:r>
              <a:rPr lang="en-US" sz="2000" dirty="0" smtClean="0"/>
              <a:t>peer interests</a:t>
            </a:r>
            <a:r>
              <a:rPr lang="en-US" sz="2000" dirty="0"/>
              <a:t>). However, without modifications and/or specific instruction </a:t>
            </a:r>
            <a:r>
              <a:rPr lang="en-US" sz="2000" dirty="0" smtClean="0"/>
              <a:t>to master prerequisite </a:t>
            </a:r>
            <a:r>
              <a:rPr lang="en-US" sz="2000" dirty="0"/>
              <a:t>skills, students who are blind or visually </a:t>
            </a:r>
            <a:r>
              <a:rPr lang="en-US" sz="2000" dirty="0" smtClean="0"/>
              <a:t>impaired are </a:t>
            </a:r>
            <a:r>
              <a:rPr lang="en-US" sz="2000" dirty="0"/>
              <a:t>frequently excluded from such activities. Many of the motor </a:t>
            </a:r>
            <a:r>
              <a:rPr lang="en-US" sz="2000" dirty="0" smtClean="0"/>
              <a:t>skills learned </a:t>
            </a:r>
            <a:r>
              <a:rPr lang="en-US" sz="2000" dirty="0"/>
              <a:t>during the rough and tumble play of childhood activities do </a:t>
            </a:r>
            <a:r>
              <a:rPr lang="en-US" sz="2000" dirty="0" smtClean="0"/>
              <a:t>not develop </a:t>
            </a:r>
            <a:r>
              <a:rPr lang="en-US" sz="2000" dirty="0"/>
              <a:t>naturally in students who are blind or visually impaired. As </a:t>
            </a:r>
            <a:r>
              <a:rPr lang="en-US" sz="2000" dirty="0" smtClean="0"/>
              <a:t>well, if </a:t>
            </a:r>
            <a:r>
              <a:rPr lang="en-US" sz="2000" dirty="0"/>
              <a:t>initial exposure to specific activities is cumbersome or their level </a:t>
            </a:r>
            <a:r>
              <a:rPr lang="en-US" sz="2000" dirty="0" smtClean="0"/>
              <a:t>of participation </a:t>
            </a:r>
            <a:r>
              <a:rPr lang="en-US" sz="2000" dirty="0"/>
              <a:t>or success below that of their peers, students who </a:t>
            </a:r>
            <a:r>
              <a:rPr lang="en-US" sz="2000" dirty="0" smtClean="0"/>
              <a:t>are blind </a:t>
            </a:r>
            <a:r>
              <a:rPr lang="en-US" sz="2000" dirty="0"/>
              <a:t>or visually impaired may become easily discouraged. The </a:t>
            </a:r>
            <a:r>
              <a:rPr lang="en-US" sz="2000" dirty="0" smtClean="0"/>
              <a:t>provision of </a:t>
            </a:r>
            <a:r>
              <a:rPr lang="en-US" sz="2000" dirty="0"/>
              <a:t>specific and timely instruction and opportunities to practice </a:t>
            </a:r>
            <a:r>
              <a:rPr lang="en-US" sz="2000" dirty="0" smtClean="0"/>
              <a:t>newly acquired </a:t>
            </a:r>
            <a:r>
              <a:rPr lang="en-US" sz="2000" dirty="0"/>
              <a:t>skills will ensure students who are blind or visually </a:t>
            </a:r>
            <a:r>
              <a:rPr lang="en-US" sz="2000" dirty="0" smtClean="0"/>
              <a:t>impaired derive </a:t>
            </a:r>
            <a:r>
              <a:rPr lang="en-US" sz="2000" dirty="0"/>
              <a:t>pleasure from participation in an array of recreational </a:t>
            </a:r>
            <a:r>
              <a:rPr lang="en-US" sz="2000" dirty="0" smtClean="0"/>
              <a:t>and </a:t>
            </a:r>
            <a:r>
              <a:rPr lang="fr-CA" sz="2000" dirty="0" err="1" smtClean="0"/>
              <a:t>leisure</a:t>
            </a:r>
            <a:r>
              <a:rPr lang="fr-CA" sz="2000" dirty="0" smtClean="0"/>
              <a:t> </a:t>
            </a:r>
            <a:r>
              <a:rPr lang="fr-CA" sz="2000" dirty="0" err="1"/>
              <a:t>activities</a:t>
            </a:r>
            <a:r>
              <a:rPr lang="fr-CA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080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Career and Life Management Skills</a:t>
            </a:r>
            <a:endParaRPr lang="fr-CA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81329"/>
            <a:ext cx="7391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/>
              <a:t>P</a:t>
            </a:r>
            <a:r>
              <a:rPr lang="fr-CA" dirty="0" err="1" smtClean="0"/>
              <a:t>rovide</a:t>
            </a:r>
            <a:r>
              <a:rPr lang="fr-CA" dirty="0" smtClean="0"/>
              <a:t> </a:t>
            </a:r>
            <a:r>
              <a:rPr lang="fr-CA" dirty="0" err="1"/>
              <a:t>students</a:t>
            </a:r>
            <a:r>
              <a:rPr lang="fr-CA" dirty="0"/>
              <a:t> </a:t>
            </a:r>
            <a:r>
              <a:rPr lang="fr-CA" dirty="0" err="1"/>
              <a:t>with</a:t>
            </a:r>
            <a:r>
              <a:rPr lang="fr-CA" dirty="0"/>
              <a:t> </a:t>
            </a:r>
            <a:r>
              <a:rPr lang="fr-CA" dirty="0" smtClean="0"/>
              <a:t>information </a:t>
            </a:r>
            <a:r>
              <a:rPr lang="en-US" dirty="0" smtClean="0"/>
              <a:t>about </a:t>
            </a:r>
            <a:r>
              <a:rPr lang="en-US" dirty="0"/>
              <a:t>the world of work, career options, and an overview of </a:t>
            </a:r>
            <a:r>
              <a:rPr lang="en-US" dirty="0" smtClean="0"/>
              <a:t>skills necessary </a:t>
            </a:r>
            <a:r>
              <a:rPr lang="en-US" dirty="0"/>
              <a:t>to be successfully employed. For students who are blind </a:t>
            </a:r>
            <a:r>
              <a:rPr lang="en-US" dirty="0" smtClean="0"/>
              <a:t>or visually </a:t>
            </a:r>
            <a:r>
              <a:rPr lang="en-US" dirty="0"/>
              <a:t>impaired there are many additional program components, </a:t>
            </a:r>
            <a:r>
              <a:rPr lang="en-US" dirty="0" smtClean="0"/>
              <a:t>which need </a:t>
            </a:r>
            <a:r>
              <a:rPr lang="en-US" dirty="0"/>
              <a:t>to be addressed (e.g., accommodations needed to </a:t>
            </a:r>
            <a:r>
              <a:rPr lang="en-US" dirty="0" smtClean="0"/>
              <a:t>complete specific </a:t>
            </a:r>
            <a:r>
              <a:rPr lang="en-US" dirty="0"/>
              <a:t>jobs, access to the appropriate assistive technology, </a:t>
            </a:r>
            <a:r>
              <a:rPr lang="en-US" dirty="0" smtClean="0"/>
              <a:t>self advocacy skills </a:t>
            </a:r>
            <a:r>
              <a:rPr lang="en-US" dirty="0"/>
              <a:t>and those to deal effectively with negative </a:t>
            </a:r>
            <a:r>
              <a:rPr lang="en-US" dirty="0" smtClean="0"/>
              <a:t>attitudes </a:t>
            </a:r>
            <a:r>
              <a:rPr lang="en-US" dirty="0"/>
              <a:t>toward individuals with disabilities). Frequently, students who are </a:t>
            </a:r>
            <a:r>
              <a:rPr lang="en-US" dirty="0" smtClean="0"/>
              <a:t>blind or </a:t>
            </a:r>
            <a:r>
              <a:rPr lang="en-US" dirty="0"/>
              <a:t>visually impaired are unaware of the array of career options </a:t>
            </a:r>
            <a:r>
              <a:rPr lang="en-US" dirty="0" smtClean="0"/>
              <a:t>because they </a:t>
            </a:r>
            <a:r>
              <a:rPr lang="en-US" dirty="0"/>
              <a:t>do not see the variety of workers in their environment or </a:t>
            </a:r>
            <a:r>
              <a:rPr lang="en-US" dirty="0" smtClean="0"/>
              <a:t>because adults </a:t>
            </a:r>
            <a:r>
              <a:rPr lang="en-US" dirty="0"/>
              <a:t>around them are uninformed about the career </a:t>
            </a:r>
            <a:r>
              <a:rPr lang="en-US" dirty="0" smtClean="0"/>
              <a:t>opportunities available </a:t>
            </a:r>
            <a:r>
              <a:rPr lang="en-US" dirty="0"/>
              <a:t>to those who are blind or visually impaired. </a:t>
            </a:r>
            <a:r>
              <a:rPr lang="en-US" dirty="0" smtClean="0"/>
              <a:t>Employment statistics </a:t>
            </a:r>
            <a:r>
              <a:rPr lang="en-US" dirty="0"/>
              <a:t>from </a:t>
            </a:r>
            <a:r>
              <a:rPr lang="en-US" dirty="0" smtClean="0"/>
              <a:t>Canada show </a:t>
            </a:r>
            <a:r>
              <a:rPr lang="en-US" dirty="0"/>
              <a:t>that </a:t>
            </a:r>
            <a:r>
              <a:rPr lang="en-US" dirty="0" smtClean="0"/>
              <a:t>individuals who </a:t>
            </a:r>
            <a:r>
              <a:rPr lang="en-US" dirty="0"/>
              <a:t>are blind or visually impaired are both underemployed and </a:t>
            </a:r>
            <a:r>
              <a:rPr lang="en-US" dirty="0" smtClean="0"/>
              <a:t>have unacceptably </a:t>
            </a:r>
            <a:r>
              <a:rPr lang="en-US" dirty="0"/>
              <a:t>high rates of unemployment. Without specific and </a:t>
            </a:r>
            <a:r>
              <a:rPr lang="en-US" dirty="0" smtClean="0"/>
              <a:t>timely intervention </a:t>
            </a:r>
            <a:r>
              <a:rPr lang="en-US" dirty="0"/>
              <a:t>to address career development issues, students who </a:t>
            </a:r>
            <a:r>
              <a:rPr lang="en-US" dirty="0" smtClean="0"/>
              <a:t>are blind </a:t>
            </a:r>
            <a:r>
              <a:rPr lang="en-US" dirty="0"/>
              <a:t>or visually impaired encounter significant barriers to </a:t>
            </a:r>
            <a:r>
              <a:rPr lang="en-US" dirty="0" smtClean="0"/>
              <a:t>successful </a:t>
            </a:r>
            <a:r>
              <a:rPr lang="fr-CA" dirty="0" err="1" smtClean="0"/>
              <a:t>employment</a:t>
            </a:r>
            <a:r>
              <a:rPr lang="fr-C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619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572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 err="1"/>
              <a:t>Assistive</a:t>
            </a:r>
            <a:r>
              <a:rPr lang="fr-CA" sz="3600" b="1" dirty="0"/>
              <a:t> </a:t>
            </a:r>
            <a:r>
              <a:rPr lang="fr-CA" sz="3600" b="1" dirty="0" err="1"/>
              <a:t>Technology</a:t>
            </a:r>
            <a:endParaRPr lang="fr-CA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103531"/>
            <a:ext cx="7162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E</a:t>
            </a:r>
            <a:r>
              <a:rPr lang="en-US" sz="2200" dirty="0" smtClean="0"/>
              <a:t>nables </a:t>
            </a:r>
            <a:r>
              <a:rPr lang="en-US" sz="2200" dirty="0"/>
              <a:t>a student who is blind or </a:t>
            </a:r>
            <a:r>
              <a:rPr lang="en-US" sz="2200" dirty="0" smtClean="0"/>
              <a:t>visually impaired </a:t>
            </a:r>
            <a:r>
              <a:rPr lang="en-US" sz="2200" dirty="0"/>
              <a:t>to access information, participate in age-appropriate </a:t>
            </a:r>
            <a:r>
              <a:rPr lang="en-US" sz="2200" dirty="0" smtClean="0"/>
              <a:t>activities, or </a:t>
            </a:r>
            <a:r>
              <a:rPr lang="en-US" sz="2200" dirty="0"/>
              <a:t>complete a task independently or with minimal assistance. The </a:t>
            </a:r>
            <a:r>
              <a:rPr lang="en-US" sz="2200" dirty="0" smtClean="0"/>
              <a:t>term “assistive </a:t>
            </a:r>
            <a:r>
              <a:rPr lang="en-US" sz="2200" dirty="0"/>
              <a:t>technology” refers to a broad range of devices such as </a:t>
            </a:r>
            <a:r>
              <a:rPr lang="en-US" sz="2200" dirty="0" smtClean="0"/>
              <a:t>video </a:t>
            </a:r>
            <a:r>
              <a:rPr lang="fr-CA" sz="2200" dirty="0" err="1" smtClean="0"/>
              <a:t>magnifiers</a:t>
            </a:r>
            <a:r>
              <a:rPr lang="fr-CA" sz="2200" dirty="0" smtClean="0"/>
              <a:t> </a:t>
            </a:r>
            <a:r>
              <a:rPr lang="fr-CA" sz="2200" dirty="0"/>
              <a:t>(i.e., </a:t>
            </a:r>
            <a:r>
              <a:rPr lang="fr-CA" sz="2200" dirty="0" err="1"/>
              <a:t>closed</a:t>
            </a:r>
            <a:r>
              <a:rPr lang="fr-CA" sz="2200" dirty="0"/>
              <a:t> circuit </a:t>
            </a:r>
            <a:r>
              <a:rPr lang="fr-CA" sz="2200" dirty="0" err="1"/>
              <a:t>televisions</a:t>
            </a:r>
            <a:r>
              <a:rPr lang="fr-CA" sz="2200" dirty="0"/>
              <a:t>), </a:t>
            </a:r>
            <a:r>
              <a:rPr lang="fr-CA" sz="2200" dirty="0" err="1"/>
              <a:t>low</a:t>
            </a:r>
            <a:r>
              <a:rPr lang="fr-CA" sz="2200" dirty="0"/>
              <a:t> vision </a:t>
            </a:r>
            <a:r>
              <a:rPr lang="fr-CA" sz="2200" dirty="0" err="1"/>
              <a:t>devices</a:t>
            </a:r>
            <a:r>
              <a:rPr lang="fr-CA" sz="2200" dirty="0"/>
              <a:t>, </a:t>
            </a:r>
            <a:r>
              <a:rPr lang="fr-CA" sz="2200" dirty="0" smtClean="0"/>
              <a:t>computers </a:t>
            </a:r>
            <a:r>
              <a:rPr lang="en-US" sz="2200" dirty="0" smtClean="0"/>
              <a:t>with </a:t>
            </a:r>
            <a:r>
              <a:rPr lang="en-US" sz="2200" dirty="0"/>
              <a:t>Braille input/output, Braille embossers, software used to vary </a:t>
            </a:r>
            <a:r>
              <a:rPr lang="en-US" sz="2200" dirty="0" smtClean="0"/>
              <a:t>print size</a:t>
            </a:r>
            <a:r>
              <a:rPr lang="en-US" sz="2200" dirty="0"/>
              <a:t>, large screen monitors, talking calculators, etc. Instruction in </a:t>
            </a:r>
            <a:r>
              <a:rPr lang="en-US" sz="2200" dirty="0" smtClean="0"/>
              <a:t>the use </a:t>
            </a:r>
            <a:r>
              <a:rPr lang="en-US" sz="2200" dirty="0"/>
              <a:t>of assistive technology begins in the preschool years and </a:t>
            </a:r>
            <a:r>
              <a:rPr lang="en-US" sz="2200" dirty="0" smtClean="0"/>
              <a:t>evolves as </a:t>
            </a:r>
            <a:r>
              <a:rPr lang="en-US" sz="2200" dirty="0"/>
              <a:t>the needs of the student change. Mastery of assistive </a:t>
            </a:r>
            <a:r>
              <a:rPr lang="en-US" sz="2200" dirty="0" smtClean="0"/>
              <a:t>technology contributes </a:t>
            </a:r>
            <a:r>
              <a:rPr lang="en-US" sz="2200" dirty="0"/>
              <a:t>to the development of literacy and academic </a:t>
            </a:r>
            <a:r>
              <a:rPr lang="en-US" sz="2200" dirty="0" smtClean="0"/>
              <a:t>success, social </a:t>
            </a:r>
            <a:r>
              <a:rPr lang="en-US" sz="2200" dirty="0"/>
              <a:t>interaction among peers, independence and the potential </a:t>
            </a:r>
            <a:r>
              <a:rPr lang="en-US" sz="2200" dirty="0" smtClean="0"/>
              <a:t>of </a:t>
            </a:r>
            <a:r>
              <a:rPr lang="fr-CA" sz="2200" dirty="0" smtClean="0"/>
              <a:t>future </a:t>
            </a:r>
            <a:r>
              <a:rPr lang="fr-CA" sz="2200" dirty="0" err="1"/>
              <a:t>employment</a:t>
            </a:r>
            <a:r>
              <a:rPr lang="fr-CA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107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/>
              <a:t>Visual </a:t>
            </a:r>
            <a:r>
              <a:rPr lang="fr-CA" sz="3600" b="1" dirty="0" err="1"/>
              <a:t>Efficiency</a:t>
            </a:r>
            <a:r>
              <a:rPr lang="fr-CA" sz="3600" b="1" dirty="0"/>
              <a:t> </a:t>
            </a:r>
            <a:r>
              <a:rPr lang="fr-CA" sz="3600" b="1" dirty="0" err="1"/>
              <a:t>Skills</a:t>
            </a:r>
            <a:endParaRPr lang="fr-CA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143000"/>
            <a:ext cx="7315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</a:t>
            </a:r>
            <a:r>
              <a:rPr lang="en-US" sz="2000" dirty="0" smtClean="0"/>
              <a:t>re </a:t>
            </a:r>
            <a:r>
              <a:rPr lang="en-US" sz="2000" dirty="0"/>
              <a:t>used to accurately interpret </a:t>
            </a:r>
            <a:r>
              <a:rPr lang="en-US" sz="2000" dirty="0" smtClean="0"/>
              <a:t>visual information </a:t>
            </a:r>
            <a:r>
              <a:rPr lang="en-US" sz="2000" dirty="0"/>
              <a:t>and complete visual tasks as efficiently and effectively </a:t>
            </a:r>
            <a:r>
              <a:rPr lang="en-US" sz="2000" dirty="0" smtClean="0"/>
              <a:t>as possible</a:t>
            </a:r>
            <a:r>
              <a:rPr lang="en-US" sz="2000" dirty="0"/>
              <a:t>. A child’s ability to interpret visual information is affected </a:t>
            </a:r>
            <a:r>
              <a:rPr lang="en-US" sz="2000" dirty="0" smtClean="0"/>
              <a:t>by many </a:t>
            </a:r>
            <a:r>
              <a:rPr lang="en-US" sz="2000" dirty="0"/>
              <a:t>variables (e.g., the type and severity of vision loss, </a:t>
            </a:r>
            <a:r>
              <a:rPr lang="en-US" sz="2000" dirty="0" smtClean="0"/>
              <a:t>cognitive ability</a:t>
            </a:r>
            <a:r>
              <a:rPr lang="en-US" sz="2000" dirty="0"/>
              <a:t>, experiential knowledge, environmental factors such as lighting</a:t>
            </a:r>
            <a:r>
              <a:rPr lang="en-US" sz="2000" dirty="0" smtClean="0"/>
              <a:t>). However</a:t>
            </a:r>
            <a:r>
              <a:rPr lang="en-US" sz="2000" dirty="0"/>
              <a:t>, with comprehensive, systematic training and practice, </a:t>
            </a:r>
            <a:r>
              <a:rPr lang="en-US" sz="2000" dirty="0" smtClean="0"/>
              <a:t>most students </a:t>
            </a:r>
            <a:r>
              <a:rPr lang="en-US" sz="2000" dirty="0"/>
              <a:t>can learn to use their remaining vision more effectively </a:t>
            </a:r>
            <a:r>
              <a:rPr lang="en-US" sz="2000" dirty="0" smtClean="0"/>
              <a:t>and more </a:t>
            </a:r>
            <a:r>
              <a:rPr lang="en-US" sz="2000" dirty="0"/>
              <a:t>efficiently. Visual efficiency training involves things such as </a:t>
            </a:r>
            <a:r>
              <a:rPr lang="en-US" sz="2000" dirty="0" smtClean="0"/>
              <a:t>blur interpretation</a:t>
            </a:r>
            <a:r>
              <a:rPr lang="en-US" sz="2000" dirty="0"/>
              <a:t>, scanning and location skills, strategies to improve </a:t>
            </a:r>
            <a:r>
              <a:rPr lang="en-US" sz="2000" dirty="0" smtClean="0"/>
              <a:t>visual efficiency </a:t>
            </a:r>
            <a:r>
              <a:rPr lang="en-US" sz="2000" dirty="0"/>
              <a:t>(e.g., use of appropriate lighting or wearing tinted lenses </a:t>
            </a:r>
            <a:r>
              <a:rPr lang="en-US" sz="2000" dirty="0" smtClean="0"/>
              <a:t>to reduce </a:t>
            </a:r>
            <a:r>
              <a:rPr lang="en-US" sz="2000" dirty="0"/>
              <a:t>glare), and strategies which enhance a given student’s </a:t>
            </a:r>
            <a:r>
              <a:rPr lang="en-US" sz="2000" dirty="0" smtClean="0"/>
              <a:t>access to </a:t>
            </a:r>
            <a:r>
              <a:rPr lang="en-US" sz="2000" dirty="0"/>
              <a:t>visual information. Students learn about their particular eye </a:t>
            </a:r>
            <a:r>
              <a:rPr lang="en-US" sz="2000" dirty="0" smtClean="0"/>
              <a:t>condition, its </a:t>
            </a:r>
            <a:r>
              <a:rPr lang="en-US" sz="2000" dirty="0"/>
              <a:t>implications on access to visual information, and how to </a:t>
            </a:r>
            <a:r>
              <a:rPr lang="en-US" sz="2000" dirty="0" smtClean="0"/>
              <a:t>explain their </a:t>
            </a:r>
            <a:r>
              <a:rPr lang="en-US" sz="2000" dirty="0"/>
              <a:t>visual needs to others.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296520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239000" cy="929640"/>
          </a:xfrm>
        </p:spPr>
        <p:txBody>
          <a:bodyPr>
            <a:noAutofit/>
          </a:bodyPr>
          <a:lstStyle/>
          <a:p>
            <a:r>
              <a:rPr lang="en-US" sz="3200" dirty="0" smtClean="0"/>
              <a:t>Strategies to Help Students with Visual Impairments Function in the Classroom</a:t>
            </a:r>
            <a:endParaRPr lang="fr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3712536"/>
          </a:xfrm>
        </p:spPr>
        <p:txBody>
          <a:bodyPr/>
          <a:lstStyle/>
          <a:p>
            <a:r>
              <a:rPr lang="en-US" dirty="0" smtClean="0"/>
              <a:t>Each student has unique visual needs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4724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my student see?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check:  </a:t>
            </a:r>
          </a:p>
          <a:p>
            <a:endParaRPr lang="en-US" dirty="0" smtClean="0"/>
          </a:p>
          <a:p>
            <a:r>
              <a:rPr lang="en-US" dirty="0" smtClean="0"/>
              <a:t>First ensure the student is at a location he/she needs to be at to view information.  Not always as simple as “move in closer”</a:t>
            </a:r>
          </a:p>
          <a:p>
            <a:pPr lvl="1"/>
            <a:r>
              <a:rPr lang="en-US" dirty="0" smtClean="0"/>
              <a:t>Restricted fields but good acuity, student might prefer to move back in order to see the whole figure</a:t>
            </a:r>
          </a:p>
          <a:p>
            <a:pPr lvl="1"/>
            <a:r>
              <a:rPr lang="en-US" dirty="0" smtClean="0"/>
              <a:t>Student with vision in the left eye may need to sit on the right side of the classroom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1490472" lvl="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780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my </a:t>
            </a:r>
            <a:r>
              <a:rPr lang="en-US" dirty="0" smtClean="0"/>
              <a:t>students </a:t>
            </a:r>
            <a:r>
              <a:rPr lang="en-US" dirty="0"/>
              <a:t>see?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 and ask 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R</a:t>
            </a:r>
            <a:r>
              <a:rPr lang="en-US" dirty="0" smtClean="0"/>
              <a:t>ead these letters to me please?”  He/she may read words correctly, but spell the word incorrectly due to his/her vision.</a:t>
            </a:r>
          </a:p>
          <a:p>
            <a:r>
              <a:rPr lang="en-US" dirty="0" smtClean="0"/>
              <a:t>Or </a:t>
            </a:r>
          </a:p>
          <a:p>
            <a:pPr lvl="1"/>
            <a:r>
              <a:rPr lang="en-US" dirty="0"/>
              <a:t>“Tell me what you see in this picture?”- map </a:t>
            </a:r>
            <a:r>
              <a:rPr lang="en-US" dirty="0" err="1"/>
              <a:t>colours</a:t>
            </a:r>
            <a:r>
              <a:rPr lang="en-US" dirty="0"/>
              <a:t>, may see </a:t>
            </a:r>
            <a:r>
              <a:rPr lang="en-US" dirty="0" smtClean="0"/>
              <a:t>boundaries</a:t>
            </a:r>
            <a:endParaRPr lang="en-US" dirty="0"/>
          </a:p>
          <a:p>
            <a:pPr marL="292608" lvl="1" indent="0">
              <a:buNone/>
            </a:pPr>
            <a:endParaRPr lang="en-US" dirty="0" smtClean="0"/>
          </a:p>
          <a:p>
            <a:r>
              <a:rPr lang="en-US" dirty="0" smtClean="0"/>
              <a:t>Avoid Saying</a:t>
            </a:r>
          </a:p>
          <a:p>
            <a:pPr lvl="1"/>
            <a:r>
              <a:rPr lang="en-US" dirty="0" smtClean="0"/>
              <a:t>“Can you see this?”  -  How does he/she know.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73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contrast glare free background for work/play</a:t>
            </a:r>
          </a:p>
          <a:p>
            <a:pPr lvl="1"/>
            <a:r>
              <a:rPr lang="en-US" dirty="0" smtClean="0"/>
              <a:t>Dark objects on light counters, patterned shirt with the teacher holding an item in front of themselves</a:t>
            </a:r>
            <a:endParaRPr lang="en-US" dirty="0"/>
          </a:p>
          <a:p>
            <a:r>
              <a:rPr lang="en-US" dirty="0" smtClean="0"/>
              <a:t>Seated, not facing the light source (window) but rather seated where they can have enough illumination(goose-neck lamp)</a:t>
            </a:r>
          </a:p>
          <a:p>
            <a:r>
              <a:rPr lang="en-US" dirty="0" smtClean="0"/>
              <a:t>Comfortable posture for viewing </a:t>
            </a:r>
            <a:endParaRPr lang="fr-CA" dirty="0" smtClean="0"/>
          </a:p>
          <a:p>
            <a:pPr lvl="1"/>
            <a:r>
              <a:rPr lang="en-US" dirty="0" smtClean="0"/>
              <a:t>slant board</a:t>
            </a:r>
          </a:p>
          <a:p>
            <a:pPr lvl="1"/>
            <a:r>
              <a:rPr lang="en-US" dirty="0" smtClean="0"/>
              <a:t>Height of desk or chair</a:t>
            </a:r>
          </a:p>
        </p:txBody>
      </p:sp>
    </p:spTree>
    <p:extLst>
      <p:ext uri="{BB962C8B-B14F-4D97-AF65-F5344CB8AC3E}">
        <p14:creationId xmlns:p14="http://schemas.microsoft.com/office/powerpoint/2010/main" val="280358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Providing low vision devices</a:t>
            </a:r>
          </a:p>
          <a:p>
            <a:pPr lvl="1"/>
            <a:r>
              <a:rPr lang="en-US" dirty="0"/>
              <a:t>Location of materials </a:t>
            </a:r>
          </a:p>
          <a:p>
            <a:pPr lvl="1"/>
            <a:r>
              <a:rPr lang="en-US" dirty="0"/>
              <a:t>Hand held to stand magnifiers</a:t>
            </a:r>
          </a:p>
          <a:p>
            <a:pPr lvl="1"/>
            <a:r>
              <a:rPr lang="en-US" dirty="0"/>
              <a:t>Monocular/binocular </a:t>
            </a:r>
          </a:p>
          <a:p>
            <a:pPr lvl="1"/>
            <a:r>
              <a:rPr lang="en-US" dirty="0"/>
              <a:t>Hand help electronic magnifiers </a:t>
            </a:r>
            <a:r>
              <a:rPr lang="en-US" dirty="0" smtClean="0"/>
              <a:t>device</a:t>
            </a:r>
          </a:p>
          <a:p>
            <a:r>
              <a:rPr lang="en-US" dirty="0" smtClean="0"/>
              <a:t>Simplify the environment</a:t>
            </a:r>
          </a:p>
          <a:p>
            <a:pPr lvl="1"/>
            <a:r>
              <a:rPr lang="en-US" dirty="0"/>
              <a:t>Desk arrangements </a:t>
            </a:r>
          </a:p>
          <a:p>
            <a:pPr lvl="1"/>
            <a:r>
              <a:rPr lang="en-US" dirty="0"/>
              <a:t>Location of </a:t>
            </a:r>
            <a:r>
              <a:rPr lang="en-US" dirty="0" smtClean="0"/>
              <a:t>materials</a:t>
            </a:r>
          </a:p>
          <a:p>
            <a:r>
              <a:rPr lang="en-US" dirty="0" smtClean="0"/>
              <a:t>Call upon classmates by name when answering a question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0955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descriptive and specific </a:t>
            </a:r>
            <a:endParaRPr lang="fr-CA" dirty="0" smtClean="0"/>
          </a:p>
          <a:p>
            <a:pPr lvl="1"/>
            <a:r>
              <a:rPr lang="en-US" dirty="0" smtClean="0"/>
              <a:t>Studying a map, “from here to here”</a:t>
            </a:r>
            <a:endParaRPr lang="en-US" dirty="0"/>
          </a:p>
          <a:p>
            <a:r>
              <a:rPr lang="en-US" dirty="0" smtClean="0"/>
              <a:t>Tray of other physical boundaries to prevent items from rolling or falling off desk</a:t>
            </a:r>
          </a:p>
          <a:p>
            <a:r>
              <a:rPr lang="en-US" dirty="0" smtClean="0"/>
              <a:t>Provide additional work/storage space </a:t>
            </a:r>
          </a:p>
        </p:txBody>
      </p:sp>
    </p:spTree>
    <p:extLst>
      <p:ext uri="{BB962C8B-B14F-4D97-AF65-F5344CB8AC3E}">
        <p14:creationId xmlns:p14="http://schemas.microsoft.com/office/powerpoint/2010/main" val="63529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239000" cy="4846320"/>
          </a:xfrm>
        </p:spPr>
        <p:txBody>
          <a:bodyPr/>
          <a:lstStyle/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sz="4000" i="1" dirty="0" smtClean="0"/>
              <a:t>I </a:t>
            </a:r>
            <a:r>
              <a:rPr lang="en-US" sz="4000" i="1" dirty="0"/>
              <a:t>can see, and that is why I can be happy, in what you call the dark, but which to me is golden. I can see a God-made world, not a manmade world. </a:t>
            </a:r>
            <a:endParaRPr lang="en-US" sz="4000" i="1" dirty="0" smtClean="0"/>
          </a:p>
          <a:p>
            <a:pPr marL="0" indent="0">
              <a:buNone/>
            </a:pPr>
            <a:r>
              <a:rPr lang="en-US" sz="4000" i="1" dirty="0"/>
              <a:t>	</a:t>
            </a:r>
            <a:r>
              <a:rPr lang="en-US" sz="4000" i="1" dirty="0" smtClean="0"/>
              <a:t>			~Helen Keller</a:t>
            </a:r>
            <a:endParaRPr lang="fr-CA" sz="4000" dirty="0"/>
          </a:p>
        </p:txBody>
      </p:sp>
    </p:spTree>
    <p:extLst>
      <p:ext uri="{BB962C8B-B14F-4D97-AF65-F5344CB8AC3E}">
        <p14:creationId xmlns:p14="http://schemas.microsoft.com/office/powerpoint/2010/main" val="285613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Multisensory approach which includes visual, auditory, tactual learning whenever possible</a:t>
            </a:r>
          </a:p>
          <a:p>
            <a:r>
              <a:rPr lang="en-US" dirty="0" smtClean="0"/>
              <a:t>Break tasks into small, meaningful components</a:t>
            </a:r>
          </a:p>
          <a:p>
            <a:r>
              <a:rPr lang="en-US" dirty="0" smtClean="0"/>
              <a:t>High contrast materials:  White letters on black background, black on </a:t>
            </a:r>
            <a:r>
              <a:rPr lang="en-US" dirty="0" err="1" smtClean="0"/>
              <a:t>coloured</a:t>
            </a:r>
            <a:r>
              <a:rPr lang="en-US" dirty="0" smtClean="0"/>
              <a:t> paper, markers (sharpies)</a:t>
            </a:r>
          </a:p>
          <a:p>
            <a:r>
              <a:rPr lang="en-US" dirty="0" smtClean="0"/>
              <a:t>Reduce information on page</a:t>
            </a:r>
          </a:p>
          <a:p>
            <a:r>
              <a:rPr lang="en-US" dirty="0" smtClean="0"/>
              <a:t>Speak out notes/information as you put it on board </a:t>
            </a:r>
          </a:p>
          <a:p>
            <a:endParaRPr lang="en-US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2911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Describe what others can see </a:t>
            </a:r>
          </a:p>
          <a:p>
            <a:r>
              <a:rPr lang="en-US" dirty="0" smtClean="0"/>
              <a:t>Tables for reference: miss out what’s on the wall</a:t>
            </a:r>
          </a:p>
          <a:p>
            <a:r>
              <a:rPr lang="en-US" dirty="0" smtClean="0"/>
              <a:t>Low vision clutter:  background, patterns</a:t>
            </a:r>
          </a:p>
          <a:p>
            <a:r>
              <a:rPr lang="en-US" dirty="0" err="1" smtClean="0"/>
              <a:t>Colour</a:t>
            </a:r>
            <a:r>
              <a:rPr lang="en-US" dirty="0" smtClean="0"/>
              <a:t> coded folders/ binders/ basket (importance of the organization piece)</a:t>
            </a:r>
          </a:p>
          <a:p>
            <a:r>
              <a:rPr lang="en-US" dirty="0" smtClean="0"/>
              <a:t>Provide extra time</a:t>
            </a:r>
          </a:p>
          <a:p>
            <a:r>
              <a:rPr lang="en-US" dirty="0" smtClean="0"/>
              <a:t>Explain the routine</a:t>
            </a:r>
          </a:p>
          <a:p>
            <a:r>
              <a:rPr lang="en-US" dirty="0" smtClean="0"/>
              <a:t>Exploration of materials prior the lesson</a:t>
            </a:r>
          </a:p>
        </p:txBody>
      </p:sp>
    </p:spTree>
    <p:extLst>
      <p:ext uri="{BB962C8B-B14F-4D97-AF65-F5344CB8AC3E}">
        <p14:creationId xmlns:p14="http://schemas.microsoft.com/office/powerpoint/2010/main" val="275376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photocopies of notes, high quality copies (scanning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Text-to-speech software</a:t>
            </a:r>
          </a:p>
          <a:p>
            <a:r>
              <a:rPr lang="en-US" dirty="0" smtClean="0"/>
              <a:t>audio books/ live reader</a:t>
            </a:r>
          </a:p>
          <a:p>
            <a:r>
              <a:rPr lang="en-US" dirty="0" smtClean="0"/>
              <a:t>Bold lined paper for writing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702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methods</a:t>
            </a:r>
          </a:p>
          <a:p>
            <a:r>
              <a:rPr lang="en-US" dirty="0" smtClean="0"/>
              <a:t>Scribe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0632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 general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to expect more of the student than to expect less</a:t>
            </a:r>
          </a:p>
          <a:p>
            <a:r>
              <a:rPr lang="en-US" dirty="0" smtClean="0"/>
              <a:t>Be alert for signs of fatigue and stress</a:t>
            </a:r>
          </a:p>
          <a:p>
            <a:r>
              <a:rPr lang="en-US" dirty="0" smtClean="0"/>
              <a:t>Problem solve alternative methods or adaptations that can ease a visual task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5672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1728" y="1357745"/>
            <a:ext cx="763385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Braille Users</a:t>
            </a:r>
          </a:p>
          <a:p>
            <a:r>
              <a:rPr lang="en-US" sz="2600" dirty="0"/>
              <a:t>	</a:t>
            </a:r>
            <a:r>
              <a:rPr lang="en-US" sz="2600" dirty="0" smtClean="0"/>
              <a:t>-Braille Note Taker</a:t>
            </a:r>
          </a:p>
          <a:p>
            <a:r>
              <a:rPr lang="en-US" sz="2600" dirty="0"/>
              <a:t>	</a:t>
            </a:r>
            <a:r>
              <a:rPr lang="en-US" sz="2600" dirty="0" smtClean="0"/>
              <a:t>-Laptop with a screen reader -		</a:t>
            </a:r>
            <a:r>
              <a:rPr lang="en-US" sz="2600" dirty="0" err="1" smtClean="0"/>
              <a:t>Zoomtext</a:t>
            </a:r>
            <a:r>
              <a:rPr lang="en-US" sz="2600" dirty="0" smtClean="0"/>
              <a:t>, which reads everything on     	screen </a:t>
            </a:r>
          </a:p>
          <a:p>
            <a:endParaRPr lang="en-US" sz="2600" dirty="0" smtClean="0"/>
          </a:p>
          <a:p>
            <a:r>
              <a:rPr lang="en-US" sz="2600" dirty="0" smtClean="0"/>
              <a:t>Low Vision</a:t>
            </a:r>
          </a:p>
          <a:p>
            <a:r>
              <a:rPr lang="en-US" sz="2600" dirty="0"/>
              <a:t>	</a:t>
            </a:r>
            <a:r>
              <a:rPr lang="en-US" sz="2600" dirty="0" smtClean="0"/>
              <a:t>-Laptop with screen magnification </a:t>
            </a:r>
          </a:p>
          <a:p>
            <a:r>
              <a:rPr lang="en-US" sz="2600" dirty="0"/>
              <a:t>	</a:t>
            </a:r>
            <a:r>
              <a:rPr lang="en-US" sz="2600" dirty="0" smtClean="0"/>
              <a:t>-CCTV magnifies anything you put on tray 		below the screen- </a:t>
            </a:r>
            <a:r>
              <a:rPr lang="en-US" sz="2600" dirty="0" err="1" smtClean="0"/>
              <a:t>Optelec</a:t>
            </a:r>
            <a:endParaRPr lang="en-US" sz="2600" dirty="0" smtClean="0"/>
          </a:p>
          <a:p>
            <a:r>
              <a:rPr lang="en-US" sz="2600" dirty="0"/>
              <a:t>	</a:t>
            </a:r>
            <a:r>
              <a:rPr lang="en-US" sz="2600" dirty="0" smtClean="0"/>
              <a:t>-Hand held digital magnifiers</a:t>
            </a:r>
          </a:p>
          <a:p>
            <a:r>
              <a:rPr lang="en-US" sz="2600" dirty="0"/>
              <a:t>	</a:t>
            </a:r>
            <a:endParaRPr lang="en-US" dirty="0"/>
          </a:p>
          <a:p>
            <a:endParaRPr lang="en-US" dirty="0" smtClean="0"/>
          </a:p>
          <a:p>
            <a:endParaRPr lang="fr-CA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Assistive Technology</a:t>
            </a:r>
            <a:r>
              <a:rPr lang="fr-CA" sz="4000" dirty="0"/>
              <a:t/>
            </a:r>
            <a:br>
              <a:rPr lang="fr-CA" sz="4000" dirty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0292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Assistive Technology</a:t>
            </a:r>
            <a:r>
              <a:rPr lang="fr-CA" sz="4000" dirty="0"/>
              <a:t/>
            </a:r>
            <a:br>
              <a:rPr lang="fr-CA" sz="4000" dirty="0"/>
            </a:br>
            <a:endParaRPr lang="fr-CA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915647"/>
            <a:ext cx="73152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  <a:r>
              <a:rPr lang="en-US" sz="2600" dirty="0" err="1" smtClean="0"/>
              <a:t>Ipads</a:t>
            </a:r>
            <a:endParaRPr lang="en-US" sz="2600" dirty="0" smtClean="0"/>
          </a:p>
          <a:p>
            <a:r>
              <a:rPr lang="en-US" sz="2600" dirty="0"/>
              <a:t>	</a:t>
            </a:r>
            <a:r>
              <a:rPr lang="en-US" sz="2600" dirty="0" smtClean="0"/>
              <a:t>-vision stimulation</a:t>
            </a:r>
          </a:p>
          <a:p>
            <a:r>
              <a:rPr lang="en-US" sz="2600" dirty="0"/>
              <a:t>	</a:t>
            </a:r>
            <a:r>
              <a:rPr lang="en-US" sz="2600" dirty="0" smtClean="0"/>
              <a:t>-distance viewing device</a:t>
            </a:r>
          </a:p>
          <a:p>
            <a:r>
              <a:rPr lang="en-US" sz="2600" dirty="0"/>
              <a:t>	</a:t>
            </a:r>
            <a:r>
              <a:rPr lang="en-US" sz="2600" dirty="0" smtClean="0"/>
              <a:t>-build in screen reader</a:t>
            </a:r>
          </a:p>
          <a:p>
            <a:r>
              <a:rPr lang="en-US" sz="2600" dirty="0"/>
              <a:t>	</a:t>
            </a:r>
            <a:r>
              <a:rPr lang="en-US" sz="2600" dirty="0" smtClean="0"/>
              <a:t>-magnifying apps (</a:t>
            </a:r>
            <a:r>
              <a:rPr lang="en-US" sz="2600" dirty="0" err="1" smtClean="0"/>
              <a:t>Amplivision</a:t>
            </a:r>
            <a:r>
              <a:rPr lang="en-US" sz="2600" dirty="0" smtClean="0"/>
              <a:t>)</a:t>
            </a:r>
          </a:p>
          <a:p>
            <a:endParaRPr lang="en-US" sz="2600" dirty="0"/>
          </a:p>
          <a:p>
            <a:r>
              <a:rPr lang="en-US" sz="2600" dirty="0" smtClean="0"/>
              <a:t>-Distance Viewing Cameras</a:t>
            </a:r>
          </a:p>
          <a:p>
            <a:r>
              <a:rPr lang="en-US" sz="2600" dirty="0"/>
              <a:t>	</a:t>
            </a:r>
            <a:r>
              <a:rPr lang="en-US" sz="2600" dirty="0" smtClean="0"/>
              <a:t>-hook to laptop or stand alone screen  </a:t>
            </a:r>
            <a:endParaRPr lang="en-US" sz="2600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9495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fr-CA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7467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Special Education:  A Guide for Educators  2001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www.edu.gov.on.ca/eng/general/elemsec/speced/guide.html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Special Education Companion  2002</a:t>
            </a:r>
          </a:p>
          <a:p>
            <a:r>
              <a:rPr lang="fr-CA" i="1" dirty="0">
                <a:hlinkClick r:id="rId3"/>
              </a:rPr>
              <a:t>www.oafccd.com/.../</a:t>
            </a:r>
            <a:r>
              <a:rPr lang="fr-CA" b="1" i="1" dirty="0" smtClean="0">
                <a:hlinkClick r:id="rId3"/>
              </a:rPr>
              <a:t>SpecialEducationCompanion200</a:t>
            </a:r>
            <a:r>
              <a:rPr lang="fr-CA" i="1" dirty="0" smtClean="0">
                <a:hlinkClick r:id="rId3"/>
              </a:rPr>
              <a:t>2.pdf</a:t>
            </a:r>
            <a:endParaRPr lang="fr-CA" i="1" dirty="0" smtClean="0"/>
          </a:p>
          <a:p>
            <a:endParaRPr lang="en-US" i="1" dirty="0"/>
          </a:p>
          <a:p>
            <a:r>
              <a:rPr lang="en-US" i="1" dirty="0" smtClean="0"/>
              <a:t>Expanded Core Curriculum</a:t>
            </a:r>
          </a:p>
          <a:p>
            <a:r>
              <a:rPr lang="fr-CA" i="1" dirty="0">
                <a:hlinkClick r:id="rId4"/>
              </a:rPr>
              <a:t>http://</a:t>
            </a:r>
            <a:r>
              <a:rPr lang="fr-CA" i="1" dirty="0" smtClean="0">
                <a:hlinkClick r:id="rId4"/>
              </a:rPr>
              <a:t>www.blindcanadians.ca/participate/blog/2012/11/expanded-core-curriculum</a:t>
            </a:r>
            <a:endParaRPr lang="fr-CA" i="1" dirty="0" smtClean="0"/>
          </a:p>
          <a:p>
            <a:endParaRPr lang="en-US" i="1" dirty="0"/>
          </a:p>
          <a:p>
            <a:r>
              <a:rPr lang="fr-CA" i="1" dirty="0">
                <a:hlinkClick r:id="rId5"/>
              </a:rPr>
              <a:t>http://www.vision.alberta.ca/resources/curriculum</a:t>
            </a:r>
            <a:r>
              <a:rPr lang="fr-CA" i="1" dirty="0" smtClean="0">
                <a:hlinkClick r:id="rId5"/>
              </a:rPr>
              <a:t>/</a:t>
            </a:r>
            <a:endParaRPr lang="fr-CA" i="1" dirty="0" smtClean="0"/>
          </a:p>
          <a:p>
            <a:endParaRPr lang="en-US" i="1" dirty="0"/>
          </a:p>
          <a:p>
            <a:r>
              <a:rPr lang="en-US" i="1" dirty="0" smtClean="0"/>
              <a:t>When You Have a Visually Impaired Student in Your Classroom, AFB Press, 2011</a:t>
            </a:r>
            <a:endParaRPr lang="fr-CA" i="1" dirty="0" smtClean="0"/>
          </a:p>
          <a:p>
            <a:endParaRPr lang="en-US" i="1" dirty="0"/>
          </a:p>
          <a:p>
            <a:endParaRPr lang="en-US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6292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Blind and Low Vision?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239000" cy="42459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condition of partial or total impairment of sight or vision that even with correction effects education performance adversity.  </a:t>
            </a:r>
          </a:p>
          <a:p>
            <a:endParaRPr lang="en-US" sz="3600" dirty="0"/>
          </a:p>
          <a:p>
            <a:pPr lvl="8"/>
            <a:r>
              <a:rPr lang="en-US" sz="2000" dirty="0" smtClean="0"/>
              <a:t>Special Education: A Guide for Educators   2001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298121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3352800" y="152400"/>
            <a:ext cx="5791200" cy="11017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sz="3600" b="1" dirty="0"/>
              <a:t>The </a:t>
            </a:r>
            <a:r>
              <a:rPr lang="fr-CA" sz="3600" b="1" dirty="0" err="1"/>
              <a:t>Expanded</a:t>
            </a:r>
            <a:r>
              <a:rPr lang="fr-CA" sz="3600" b="1" dirty="0"/>
              <a:t> </a:t>
            </a:r>
            <a:r>
              <a:rPr lang="fr-CA" sz="3600" b="1" dirty="0" err="1"/>
              <a:t>Core</a:t>
            </a:r>
            <a:r>
              <a:rPr lang="fr-CA" sz="3600" b="1" dirty="0"/>
              <a:t> </a:t>
            </a:r>
            <a:r>
              <a:rPr lang="fr-CA" sz="3600" b="1" dirty="0" smtClean="0"/>
              <a:t>Curriculum</a:t>
            </a:r>
            <a:endParaRPr lang="fr-CA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371600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Children who are blind or visually impaired have the same need </a:t>
            </a:r>
            <a:r>
              <a:rPr lang="en-US" sz="2400" dirty="0" smtClean="0"/>
              <a:t>for </a:t>
            </a:r>
            <a:r>
              <a:rPr lang="fr-CA" sz="2400" dirty="0" err="1"/>
              <a:t>intellectual</a:t>
            </a:r>
            <a:r>
              <a:rPr lang="fr-CA" sz="2400" dirty="0"/>
              <a:t> stimulation, social </a:t>
            </a:r>
            <a:r>
              <a:rPr lang="en-US" sz="2400" dirty="0" smtClean="0"/>
              <a:t>acceptance</a:t>
            </a:r>
            <a:r>
              <a:rPr lang="fr-CA" sz="2400" dirty="0" smtClean="0"/>
              <a:t>, </a:t>
            </a:r>
            <a:r>
              <a:rPr lang="fr-CA" sz="2400" dirty="0" err="1"/>
              <a:t>emotional</a:t>
            </a:r>
            <a:r>
              <a:rPr lang="fr-CA" sz="2400" dirty="0"/>
              <a:t> support, </a:t>
            </a:r>
            <a:r>
              <a:rPr lang="fr-CA" sz="2400" dirty="0" smtClean="0"/>
              <a:t>and </a:t>
            </a:r>
            <a:r>
              <a:rPr lang="en-US" sz="2400" dirty="0" smtClean="0"/>
              <a:t>physical </a:t>
            </a:r>
            <a:r>
              <a:rPr lang="en-US" sz="2400" dirty="0"/>
              <a:t>activity, as do all children in our society. The Expanded Core Curriculum (ECC) is the body of knowledge and skills that are needed by students with visual impairments due to their unique disability-specific needs. Students with visual impairments need the expanded core curriculum in addition to the core academic curriculum of general education. The ECC should be used as a framework for assessing students, planning individual </a:t>
            </a:r>
            <a:r>
              <a:rPr lang="en-US" sz="2400" dirty="0" smtClean="0"/>
              <a:t>goals, </a:t>
            </a:r>
            <a:r>
              <a:rPr lang="en-US" sz="2400" dirty="0"/>
              <a:t>and providing instruction.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08243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Compensatory or Functional Academic Skills, </a:t>
            </a:r>
            <a:r>
              <a:rPr lang="en-US" b="1" dirty="0" smtClean="0"/>
              <a:t>Including </a:t>
            </a:r>
            <a:r>
              <a:rPr lang="fr-CA" b="1" dirty="0" smtClean="0"/>
              <a:t>Communication Modes	</a:t>
            </a:r>
          </a:p>
          <a:p>
            <a:r>
              <a:rPr lang="fr-CA" b="1" dirty="0"/>
              <a:t>Orientation and </a:t>
            </a:r>
            <a:r>
              <a:rPr lang="fr-CA" b="1" dirty="0" err="1" smtClean="0"/>
              <a:t>Mobility</a:t>
            </a:r>
            <a:endParaRPr lang="fr-CA" b="1" dirty="0" smtClean="0"/>
          </a:p>
          <a:p>
            <a:r>
              <a:rPr lang="fr-CA" b="1" dirty="0"/>
              <a:t>Social Interaction </a:t>
            </a:r>
            <a:r>
              <a:rPr lang="fr-CA" b="1" dirty="0" err="1" smtClean="0"/>
              <a:t>Skills</a:t>
            </a:r>
            <a:endParaRPr lang="fr-CA" b="1" dirty="0" smtClean="0"/>
          </a:p>
          <a:p>
            <a:r>
              <a:rPr lang="fr-CA" b="1" dirty="0"/>
              <a:t>Independent Living </a:t>
            </a:r>
            <a:r>
              <a:rPr lang="fr-CA" b="1" dirty="0" err="1"/>
              <a:t>Skills</a:t>
            </a:r>
            <a:r>
              <a:rPr lang="fr-CA" b="1" dirty="0"/>
              <a:t> and </a:t>
            </a:r>
            <a:r>
              <a:rPr lang="fr-CA" b="1" dirty="0" err="1"/>
              <a:t>Personal</a:t>
            </a:r>
            <a:r>
              <a:rPr lang="fr-CA" b="1" dirty="0"/>
              <a:t> Management </a:t>
            </a:r>
            <a:r>
              <a:rPr lang="fr-CA" b="1" dirty="0" err="1" smtClean="0"/>
              <a:t>Skills</a:t>
            </a:r>
            <a:endParaRPr lang="fr-CA" b="1" dirty="0" smtClean="0"/>
          </a:p>
          <a:p>
            <a:r>
              <a:rPr lang="fr-CA" b="1" dirty="0" err="1"/>
              <a:t>Recreation</a:t>
            </a:r>
            <a:r>
              <a:rPr lang="fr-CA" b="1" dirty="0"/>
              <a:t> and </a:t>
            </a:r>
            <a:r>
              <a:rPr lang="fr-CA" b="1" dirty="0" err="1"/>
              <a:t>Leisure</a:t>
            </a:r>
            <a:r>
              <a:rPr lang="fr-CA" b="1" dirty="0"/>
              <a:t> </a:t>
            </a:r>
            <a:r>
              <a:rPr lang="fr-CA" b="1" dirty="0" err="1" smtClean="0"/>
              <a:t>Skills</a:t>
            </a:r>
            <a:endParaRPr lang="fr-CA" b="1" dirty="0" smtClean="0"/>
          </a:p>
          <a:p>
            <a:r>
              <a:rPr lang="en-US" b="1" dirty="0"/>
              <a:t>Career and Life Management </a:t>
            </a:r>
            <a:r>
              <a:rPr lang="en-US" b="1" dirty="0" smtClean="0"/>
              <a:t>Skills</a:t>
            </a:r>
          </a:p>
          <a:p>
            <a:r>
              <a:rPr lang="fr-CA" b="1" dirty="0" err="1"/>
              <a:t>Assistive</a:t>
            </a:r>
            <a:r>
              <a:rPr lang="fr-CA" b="1" dirty="0"/>
              <a:t> </a:t>
            </a:r>
            <a:r>
              <a:rPr lang="fr-CA" b="1" dirty="0" err="1" smtClean="0"/>
              <a:t>Technology</a:t>
            </a:r>
            <a:endParaRPr lang="fr-CA" b="1" dirty="0" smtClean="0"/>
          </a:p>
          <a:p>
            <a:r>
              <a:rPr lang="fr-CA" b="1" dirty="0"/>
              <a:t>Visual </a:t>
            </a:r>
            <a:r>
              <a:rPr lang="fr-CA" b="1" dirty="0" err="1"/>
              <a:t>Efficiency</a:t>
            </a:r>
            <a:r>
              <a:rPr lang="fr-CA" b="1" dirty="0"/>
              <a:t> </a:t>
            </a:r>
            <a:r>
              <a:rPr lang="fr-CA" b="1" dirty="0" err="1"/>
              <a:t>Skills</a:t>
            </a:r>
            <a:endParaRPr lang="fr-CA" b="1" dirty="0" smtClean="0"/>
          </a:p>
          <a:p>
            <a:endParaRPr lang="fr-CA" b="1" dirty="0" smtClean="0"/>
          </a:p>
          <a:p>
            <a:endParaRPr lang="fr-CA" b="1" dirty="0" smtClean="0"/>
          </a:p>
          <a:p>
            <a:endParaRPr lang="fr-CA" b="1" dirty="0" smtClean="0"/>
          </a:p>
          <a:p>
            <a:endParaRPr lang="fr-CA" b="1" dirty="0" smtClean="0"/>
          </a:p>
          <a:p>
            <a:endParaRPr lang="fr-CA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56309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 smtClean="0"/>
              <a:t>The </a:t>
            </a:r>
            <a:r>
              <a:rPr lang="fr-CA" sz="3600" b="1" dirty="0" err="1" smtClean="0"/>
              <a:t>Expanded</a:t>
            </a:r>
            <a:r>
              <a:rPr lang="fr-CA" sz="3600" b="1" dirty="0" smtClean="0"/>
              <a:t> </a:t>
            </a:r>
            <a:r>
              <a:rPr lang="fr-CA" sz="3600" b="1" dirty="0" err="1" smtClean="0"/>
              <a:t>Core</a:t>
            </a:r>
            <a:r>
              <a:rPr lang="fr-CA" sz="3600" b="1" dirty="0" smtClean="0"/>
              <a:t> Curriculum</a:t>
            </a:r>
            <a:endParaRPr lang="fr-CA" sz="3600" dirty="0" smtClean="0"/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0103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Compensatory or Functional Academic Skills, </a:t>
            </a:r>
            <a:r>
              <a:rPr lang="en-US" sz="2800" b="1" dirty="0" smtClean="0"/>
              <a:t>Including </a:t>
            </a:r>
            <a:r>
              <a:rPr lang="fr-CA" sz="2800" b="1" dirty="0" smtClean="0"/>
              <a:t>Communication </a:t>
            </a:r>
            <a:r>
              <a:rPr lang="fr-CA" sz="2800" b="1" dirty="0"/>
              <a:t>Modes</a:t>
            </a:r>
            <a:endParaRPr lang="fr-CA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371600"/>
            <a:ext cx="7239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</a:t>
            </a:r>
            <a:r>
              <a:rPr lang="en-US" sz="2000" dirty="0" smtClean="0"/>
              <a:t>efer </a:t>
            </a:r>
            <a:r>
              <a:rPr lang="en-US" sz="2000" dirty="0"/>
              <a:t>to those skills needed to </a:t>
            </a:r>
            <a:r>
              <a:rPr lang="en-US" sz="2000" dirty="0" smtClean="0"/>
              <a:t>access the </a:t>
            </a:r>
            <a:r>
              <a:rPr lang="en-US" sz="2000" dirty="0"/>
              <a:t>regular curriculum presented in the regular </a:t>
            </a:r>
            <a:r>
              <a:rPr lang="en-US" sz="2000" dirty="0" smtClean="0"/>
              <a:t>classroom (i.e</a:t>
            </a:r>
            <a:r>
              <a:rPr lang="en-US" sz="2000" dirty="0"/>
              <a:t>., compensatory skills), skills needed by students with </a:t>
            </a:r>
            <a:r>
              <a:rPr lang="en-US" sz="2000" dirty="0" smtClean="0"/>
              <a:t>multiple disabilities </a:t>
            </a:r>
            <a:r>
              <a:rPr lang="en-US" sz="2000" dirty="0"/>
              <a:t>to enhance their ability to participate in home, school </a:t>
            </a:r>
            <a:r>
              <a:rPr lang="en-US" sz="2000" dirty="0" smtClean="0"/>
              <a:t>and community </a:t>
            </a:r>
            <a:r>
              <a:rPr lang="en-US" sz="2000" dirty="0"/>
              <a:t>(i.e., </a:t>
            </a:r>
            <a:r>
              <a:rPr lang="en-US" sz="2000" dirty="0" smtClean="0"/>
              <a:t> functional </a:t>
            </a:r>
            <a:r>
              <a:rPr lang="en-US" sz="2000" dirty="0"/>
              <a:t>skills), and an array of communication skills.</a:t>
            </a:r>
          </a:p>
          <a:p>
            <a:r>
              <a:rPr lang="en-US" sz="2000" dirty="0" smtClean="0"/>
              <a:t>Examples of </a:t>
            </a:r>
            <a:r>
              <a:rPr lang="en-US" sz="2000" dirty="0"/>
              <a:t>other compensatory or functional academic </a:t>
            </a:r>
            <a:r>
              <a:rPr lang="en-US" sz="2000" dirty="0" smtClean="0"/>
              <a:t>skill areas </a:t>
            </a:r>
            <a:r>
              <a:rPr lang="en-US" sz="2000" dirty="0"/>
              <a:t>might </a:t>
            </a:r>
            <a:r>
              <a:rPr lang="en-US" sz="2000" dirty="0" smtClean="0"/>
              <a:t>include concept </a:t>
            </a:r>
            <a:r>
              <a:rPr lang="en-US" sz="2000" dirty="0"/>
              <a:t>development, spatial awareness, keyboarding skills, </a:t>
            </a:r>
            <a:r>
              <a:rPr lang="en-US" sz="2000" dirty="0" smtClean="0"/>
              <a:t>listening skills</a:t>
            </a:r>
            <a:r>
              <a:rPr lang="en-US" sz="2000" dirty="0"/>
              <a:t>, organizational skills, use of the abacus, or tactile </a:t>
            </a:r>
            <a:r>
              <a:rPr lang="en-US" sz="2000" dirty="0" smtClean="0"/>
              <a:t>discrimination skills</a:t>
            </a:r>
            <a:r>
              <a:rPr lang="en-US" sz="2000" dirty="0"/>
              <a:t>. The acquisition of everyday concepts and practical </a:t>
            </a:r>
            <a:r>
              <a:rPr lang="en-US" sz="2000" dirty="0" smtClean="0"/>
              <a:t>knowledge usually </a:t>
            </a:r>
            <a:r>
              <a:rPr lang="en-US" sz="2000" dirty="0"/>
              <a:t>acquired through incidental learning by children who </a:t>
            </a:r>
            <a:r>
              <a:rPr lang="en-US" sz="2000" dirty="0" smtClean="0"/>
              <a:t>are sighted </a:t>
            </a:r>
            <a:r>
              <a:rPr lang="en-US" sz="2000" dirty="0"/>
              <a:t>requires specific instruction for students who are blind </a:t>
            </a:r>
            <a:r>
              <a:rPr lang="en-US" sz="2000" dirty="0" smtClean="0"/>
              <a:t>or visually </a:t>
            </a:r>
            <a:r>
              <a:rPr lang="en-US" sz="2000" dirty="0"/>
              <a:t>impaired to ensure they are building their knowledge base </a:t>
            </a:r>
            <a:r>
              <a:rPr lang="en-US" sz="2000" dirty="0" smtClean="0"/>
              <a:t>on </a:t>
            </a:r>
            <a:r>
              <a:rPr lang="fr-CA" sz="2000" dirty="0" err="1" smtClean="0"/>
              <a:t>accurate</a:t>
            </a:r>
            <a:r>
              <a:rPr lang="fr-CA" sz="2000" dirty="0" smtClean="0"/>
              <a:t> information.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90599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1603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/>
              <a:t>I</a:t>
            </a:r>
            <a:r>
              <a:rPr lang="en-US" sz="1800" dirty="0" smtClean="0"/>
              <a:t>s </a:t>
            </a:r>
            <a:r>
              <a:rPr lang="en-US" sz="1800" dirty="0"/>
              <a:t>an area of instruction focusing on </a:t>
            </a:r>
            <a:r>
              <a:rPr lang="en-US" sz="1800" dirty="0" smtClean="0"/>
              <a:t>students’ ability </a:t>
            </a:r>
            <a:r>
              <a:rPr lang="en-US" sz="1800" dirty="0"/>
              <a:t>to know where they are in relation to their environment and </a:t>
            </a:r>
            <a:r>
              <a:rPr lang="en-US" sz="1800" dirty="0" smtClean="0"/>
              <a:t>to travel </a:t>
            </a:r>
            <a:r>
              <a:rPr lang="en-US" sz="1800" dirty="0"/>
              <a:t>safely, efficiently, purposefully and independently throughout </a:t>
            </a:r>
            <a:r>
              <a:rPr lang="en-US" sz="1800" dirty="0" smtClean="0"/>
              <a:t>this </a:t>
            </a:r>
            <a:r>
              <a:rPr lang="en-US" sz="1800" dirty="0"/>
              <a:t>environment. Good orientation and mobility skills are highly </a:t>
            </a:r>
            <a:r>
              <a:rPr lang="en-US" sz="1800" dirty="0" smtClean="0"/>
              <a:t>correlated with </a:t>
            </a:r>
            <a:r>
              <a:rPr lang="en-US" sz="1800" dirty="0"/>
              <a:t>the degree of independence achieved by students later in </a:t>
            </a:r>
            <a:r>
              <a:rPr lang="en-US" sz="1800" dirty="0" smtClean="0"/>
              <a:t>life.  Developing </a:t>
            </a:r>
            <a:r>
              <a:rPr lang="en-US" sz="1800" dirty="0"/>
              <a:t>body awareness, directionality, spatial awareness, </a:t>
            </a:r>
            <a:r>
              <a:rPr lang="en-US" sz="1800" dirty="0" smtClean="0"/>
              <a:t>and practical </a:t>
            </a:r>
            <a:r>
              <a:rPr lang="en-US" sz="1800" dirty="0"/>
              <a:t>knowledge associated with the characteristics of a </a:t>
            </a:r>
            <a:r>
              <a:rPr lang="en-US" sz="1800" dirty="0" smtClean="0"/>
              <a:t>given environment increases </a:t>
            </a:r>
            <a:r>
              <a:rPr lang="en-US" sz="1800" dirty="0"/>
              <a:t>the probability that the student will be </a:t>
            </a:r>
            <a:r>
              <a:rPr lang="en-US" sz="1800" dirty="0" smtClean="0"/>
              <a:t>actively involved </a:t>
            </a:r>
            <a:r>
              <a:rPr lang="en-US" sz="1800" dirty="0"/>
              <a:t>in age-appropriate activities with peers. </a:t>
            </a:r>
            <a:r>
              <a:rPr lang="en-US" sz="1800" dirty="0" smtClean="0"/>
              <a:t>Problem-solving strategies </a:t>
            </a:r>
            <a:r>
              <a:rPr lang="en-US" sz="1800" dirty="0"/>
              <a:t>essential to travel in both familiar and unfamiliar </a:t>
            </a:r>
            <a:r>
              <a:rPr lang="en-US" sz="1800" dirty="0" smtClean="0"/>
              <a:t>environments, urban </a:t>
            </a:r>
            <a:r>
              <a:rPr lang="en-US" sz="1800" dirty="0"/>
              <a:t>and rural areas and in various kinds of weather are all </a:t>
            </a:r>
            <a:r>
              <a:rPr lang="en-US" sz="1800" dirty="0" smtClean="0"/>
              <a:t>essential to </a:t>
            </a:r>
            <a:r>
              <a:rPr lang="en-US" sz="1800" dirty="0"/>
              <a:t>the development of independence and self-esteem. Students </a:t>
            </a:r>
            <a:r>
              <a:rPr lang="en-US" sz="1800" dirty="0" smtClean="0"/>
              <a:t>who have </a:t>
            </a:r>
            <a:r>
              <a:rPr lang="en-US" sz="1800" dirty="0"/>
              <a:t>low vision need to learn to interpret both visual and </a:t>
            </a:r>
            <a:r>
              <a:rPr lang="en-US" sz="1800" dirty="0" smtClean="0"/>
              <a:t>auditory information </a:t>
            </a:r>
            <a:r>
              <a:rPr lang="en-US" sz="1800" dirty="0"/>
              <a:t>and may use an optical device to access information. </a:t>
            </a:r>
            <a:r>
              <a:rPr lang="en-US" sz="1800" dirty="0" smtClean="0"/>
              <a:t>The use </a:t>
            </a:r>
            <a:r>
              <a:rPr lang="en-US" sz="1800" dirty="0"/>
              <a:t>of a white cane is essential for some students who cannot </a:t>
            </a:r>
            <a:r>
              <a:rPr lang="en-US" sz="1800" dirty="0" smtClean="0"/>
              <a:t>rely upon </a:t>
            </a:r>
            <a:r>
              <a:rPr lang="en-US" sz="1800" dirty="0"/>
              <a:t>the accuracy of the visual information they receive or for </a:t>
            </a:r>
            <a:r>
              <a:rPr lang="en-US" sz="1800" dirty="0" smtClean="0"/>
              <a:t>those who </a:t>
            </a:r>
            <a:r>
              <a:rPr lang="en-US" sz="1800" dirty="0"/>
              <a:t>are blind. Students who are blind or visually impaired with </a:t>
            </a:r>
            <a:r>
              <a:rPr lang="en-US" sz="1800" dirty="0" smtClean="0"/>
              <a:t>additional disabilities </a:t>
            </a:r>
            <a:r>
              <a:rPr lang="en-US" sz="1800" dirty="0"/>
              <a:t>need to have orientation and mobility instruction </a:t>
            </a:r>
            <a:r>
              <a:rPr lang="en-US" sz="1800" dirty="0" smtClean="0"/>
              <a:t>that addresses </a:t>
            </a:r>
            <a:r>
              <a:rPr lang="en-US" sz="1800" dirty="0"/>
              <a:t>their specific needs and requirements of their daily </a:t>
            </a:r>
            <a:r>
              <a:rPr lang="en-US" sz="1800" dirty="0" smtClean="0"/>
              <a:t>routines.  Orientation </a:t>
            </a:r>
            <a:r>
              <a:rPr lang="en-US" sz="1800" dirty="0"/>
              <a:t>and mobility is taught by professionals who have </a:t>
            </a:r>
            <a:r>
              <a:rPr lang="en-US" sz="1800" dirty="0" smtClean="0"/>
              <a:t>completed certified </a:t>
            </a:r>
            <a:r>
              <a:rPr lang="en-US" sz="1800" dirty="0"/>
              <a:t>programs in this very specialized area.</a:t>
            </a:r>
            <a:endParaRPr lang="fr-CA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/>
              <a:t>Orientation and </a:t>
            </a:r>
            <a:r>
              <a:rPr lang="fr-CA" sz="3600" b="1" dirty="0" err="1"/>
              <a:t>Mobility</a:t>
            </a:r>
            <a:endParaRPr lang="fr-CA" sz="3600" dirty="0"/>
          </a:p>
        </p:txBody>
      </p:sp>
    </p:spTree>
    <p:extLst>
      <p:ext uri="{BB962C8B-B14F-4D97-AF65-F5344CB8AC3E}">
        <p14:creationId xmlns:p14="http://schemas.microsoft.com/office/powerpoint/2010/main" val="390362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are essential if students are to </a:t>
            </a:r>
            <a:r>
              <a:rPr lang="en-US" dirty="0" smtClean="0"/>
              <a:t>develop friendships </a:t>
            </a:r>
            <a:r>
              <a:rPr lang="en-US" dirty="0"/>
              <a:t>with their classmates and participate in activities </a:t>
            </a:r>
            <a:r>
              <a:rPr lang="en-US" dirty="0" smtClean="0"/>
              <a:t>typically associated </a:t>
            </a:r>
            <a:r>
              <a:rPr lang="en-US" dirty="0"/>
              <a:t>with school-age children, whether educational or </a:t>
            </a:r>
            <a:r>
              <a:rPr lang="en-US" dirty="0" smtClean="0"/>
              <a:t>extracurricular.  Having </a:t>
            </a:r>
            <a:r>
              <a:rPr lang="en-US" dirty="0"/>
              <a:t>good interpersonal communication skills is also </a:t>
            </a:r>
            <a:r>
              <a:rPr lang="en-US" dirty="0" smtClean="0"/>
              <a:t>highly correlated </a:t>
            </a:r>
            <a:r>
              <a:rPr lang="en-US" dirty="0"/>
              <a:t>with employability in adults. For children who are </a:t>
            </a:r>
            <a:r>
              <a:rPr lang="en-US" dirty="0" smtClean="0"/>
              <a:t>sighted, social </a:t>
            </a:r>
            <a:r>
              <a:rPr lang="en-US" dirty="0"/>
              <a:t>skills are primarily learned incidentally through interaction </a:t>
            </a:r>
            <a:r>
              <a:rPr lang="en-US" dirty="0" smtClean="0"/>
              <a:t>with family </a:t>
            </a:r>
            <a:r>
              <a:rPr lang="en-US" dirty="0"/>
              <a:t>members and peers. Most of this learning occurs </a:t>
            </a:r>
            <a:r>
              <a:rPr lang="en-US" dirty="0" smtClean="0"/>
              <a:t>through observation</a:t>
            </a:r>
            <a:r>
              <a:rPr lang="en-US" dirty="0"/>
              <a:t>, imitation and incidental experiences that are part </a:t>
            </a:r>
            <a:r>
              <a:rPr lang="en-US" dirty="0" smtClean="0"/>
              <a:t>of everyday </a:t>
            </a:r>
            <a:r>
              <a:rPr lang="en-US" dirty="0"/>
              <a:t>routines. For children who are blind or visually impaired, </a:t>
            </a:r>
            <a:r>
              <a:rPr lang="en-US" dirty="0" smtClean="0"/>
              <a:t>this information </a:t>
            </a:r>
            <a:r>
              <a:rPr lang="en-US" dirty="0"/>
              <a:t>must be provided through timely, insightful, and </a:t>
            </a:r>
            <a:r>
              <a:rPr lang="en-US" dirty="0" smtClean="0"/>
              <a:t>sequential </a:t>
            </a:r>
            <a:r>
              <a:rPr lang="fr-CA" dirty="0" smtClean="0"/>
              <a:t>instruction</a:t>
            </a:r>
            <a:r>
              <a:rPr lang="fr-CA" dirty="0"/>
              <a:t>. Information </a:t>
            </a:r>
            <a:r>
              <a:rPr lang="fr-CA" dirty="0" err="1"/>
              <a:t>associated</a:t>
            </a:r>
            <a:r>
              <a:rPr lang="fr-CA" dirty="0"/>
              <a:t> </a:t>
            </a:r>
            <a:r>
              <a:rPr lang="fr-CA" dirty="0" err="1"/>
              <a:t>with</a:t>
            </a:r>
            <a:r>
              <a:rPr lang="fr-CA" dirty="0"/>
              <a:t> non-verbal </a:t>
            </a:r>
            <a:r>
              <a:rPr lang="fr-CA" dirty="0" smtClean="0"/>
              <a:t>communication </a:t>
            </a:r>
            <a:r>
              <a:rPr lang="en-US" dirty="0" smtClean="0"/>
              <a:t>(e.g</a:t>
            </a:r>
            <a:r>
              <a:rPr lang="en-US" dirty="0"/>
              <a:t>., gestures, body language, facial expressions) or cultural </a:t>
            </a:r>
            <a:r>
              <a:rPr lang="en-US" dirty="0" smtClean="0"/>
              <a:t>practices (e.g</a:t>
            </a:r>
            <a:r>
              <a:rPr lang="en-US" dirty="0"/>
              <a:t>., how close to stand to the person with whom you are </a:t>
            </a:r>
            <a:r>
              <a:rPr lang="en-US" dirty="0" smtClean="0"/>
              <a:t>speaking to) must </a:t>
            </a:r>
            <a:r>
              <a:rPr lang="en-US" dirty="0"/>
              <a:t>be made available to students who are blind or visually </a:t>
            </a:r>
            <a:r>
              <a:rPr lang="en-US" dirty="0" smtClean="0"/>
              <a:t>impaired.</a:t>
            </a:r>
            <a:endParaRPr lang="fr-CA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048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/>
              <a:t>Social Interaction </a:t>
            </a:r>
            <a:r>
              <a:rPr lang="fr-CA" sz="3600" b="1" dirty="0" err="1"/>
              <a:t>Skills</a:t>
            </a:r>
            <a:endParaRPr lang="fr-CA" sz="3600" dirty="0"/>
          </a:p>
        </p:txBody>
      </p:sp>
    </p:spTree>
    <p:extLst>
      <p:ext uri="{BB962C8B-B14F-4D97-AF65-F5344CB8AC3E}">
        <p14:creationId xmlns:p14="http://schemas.microsoft.com/office/powerpoint/2010/main" val="43560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Are </a:t>
            </a:r>
            <a:r>
              <a:rPr lang="en-US" dirty="0"/>
              <a:t>highly correlated with the achievement of life-long goals for </a:t>
            </a:r>
            <a:r>
              <a:rPr lang="en-US" dirty="0" smtClean="0"/>
              <a:t>students who </a:t>
            </a:r>
            <a:r>
              <a:rPr lang="en-US" dirty="0"/>
              <a:t>are blind or visually impaired. </a:t>
            </a:r>
            <a:r>
              <a:rPr lang="en-US" dirty="0" smtClean="0"/>
              <a:t>Curriculum designed </a:t>
            </a:r>
            <a:r>
              <a:rPr lang="en-US" dirty="0"/>
              <a:t>to address the development of independent living </a:t>
            </a:r>
            <a:r>
              <a:rPr lang="en-US" dirty="0" smtClean="0"/>
              <a:t>skills include </a:t>
            </a:r>
            <a:r>
              <a:rPr lang="en-US" dirty="0"/>
              <a:t>instruction in areas such as personal hygiene, food </a:t>
            </a:r>
            <a:r>
              <a:rPr lang="en-US" dirty="0" smtClean="0"/>
              <a:t>preparation, money </a:t>
            </a:r>
            <a:r>
              <a:rPr lang="en-US" dirty="0"/>
              <a:t>and time management, home management, organization </a:t>
            </a:r>
            <a:r>
              <a:rPr lang="en-US" dirty="0" smtClean="0"/>
              <a:t>of personal </a:t>
            </a:r>
            <a:r>
              <a:rPr lang="en-US" dirty="0"/>
              <a:t>belongings and space to accommodate the lack of visual </a:t>
            </a:r>
            <a:r>
              <a:rPr lang="en-US" dirty="0" smtClean="0"/>
              <a:t>input.  While </a:t>
            </a:r>
            <a:r>
              <a:rPr lang="en-US" dirty="0"/>
              <a:t>similar skills may be taught within the public school </a:t>
            </a:r>
            <a:r>
              <a:rPr lang="en-US" dirty="0" smtClean="0"/>
              <a:t>curriculum they </a:t>
            </a:r>
            <a:r>
              <a:rPr lang="en-US" dirty="0"/>
              <a:t>do not provide sufficient opportunity for meaningful and </a:t>
            </a:r>
            <a:r>
              <a:rPr lang="en-US" dirty="0" smtClean="0"/>
              <a:t>frequent practice </a:t>
            </a:r>
            <a:r>
              <a:rPr lang="en-US" dirty="0"/>
              <a:t>required for students who are blind or visually impaired</a:t>
            </a:r>
            <a:r>
              <a:rPr lang="en-US" dirty="0" smtClean="0"/>
              <a:t>.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10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/>
              <a:t>Independent Living </a:t>
            </a:r>
            <a:r>
              <a:rPr lang="fr-CA" sz="3600" b="1" dirty="0" err="1"/>
              <a:t>Skills</a:t>
            </a:r>
            <a:r>
              <a:rPr lang="fr-CA" sz="3600" b="1" dirty="0"/>
              <a:t> and </a:t>
            </a:r>
            <a:r>
              <a:rPr lang="fr-CA" sz="3600" b="1" dirty="0" err="1"/>
              <a:t>Personal</a:t>
            </a:r>
            <a:r>
              <a:rPr lang="fr-CA" sz="3600" b="1" dirty="0"/>
              <a:t> Management </a:t>
            </a:r>
            <a:r>
              <a:rPr lang="fr-CA" sz="3600" b="1" dirty="0" err="1"/>
              <a:t>Skills</a:t>
            </a:r>
            <a:endParaRPr lang="fr-CA" sz="3600" b="1" dirty="0"/>
          </a:p>
        </p:txBody>
      </p:sp>
    </p:spTree>
    <p:extLst>
      <p:ext uri="{BB962C8B-B14F-4D97-AF65-F5344CB8AC3E}">
        <p14:creationId xmlns:p14="http://schemas.microsoft.com/office/powerpoint/2010/main" val="237631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201</TotalTime>
  <Words>1955</Words>
  <Application>Microsoft Office PowerPoint</Application>
  <PresentationFormat>On-screen Show (4:3)</PresentationFormat>
  <Paragraphs>144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Opulent</vt:lpstr>
      <vt:lpstr>Low Vision and the Blind</vt:lpstr>
      <vt:lpstr>PowerPoint Presentation</vt:lpstr>
      <vt:lpstr>What is Blind and Low Vision?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Strategies to Help Students with Visual Impairments Function in the Classroom</vt:lpstr>
      <vt:lpstr>What do my student see?</vt:lpstr>
      <vt:lpstr>What do my students see?</vt:lpstr>
      <vt:lpstr>Environment</vt:lpstr>
      <vt:lpstr>Environment</vt:lpstr>
      <vt:lpstr>Environment</vt:lpstr>
      <vt:lpstr>Instruction</vt:lpstr>
      <vt:lpstr>Instruction</vt:lpstr>
      <vt:lpstr>Instruction</vt:lpstr>
      <vt:lpstr>Assessment </vt:lpstr>
      <vt:lpstr>In  general</vt:lpstr>
      <vt:lpstr>Assistive Technology </vt:lpstr>
      <vt:lpstr>Assistive Technology </vt:lpstr>
      <vt:lpstr>References</vt:lpstr>
    </vt:vector>
  </TitlesOfParts>
  <Company>Durham Catholic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Vision and the Blind</dc:title>
  <dc:creator>Caroline Aubry</dc:creator>
  <cp:lastModifiedBy>John Linhares</cp:lastModifiedBy>
  <cp:revision>20</cp:revision>
  <dcterms:created xsi:type="dcterms:W3CDTF">2014-10-30T13:50:20Z</dcterms:created>
  <dcterms:modified xsi:type="dcterms:W3CDTF">2014-12-02T23:52:59Z</dcterms:modified>
</cp:coreProperties>
</file>